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301" r:id="rId38"/>
    <p:sldId id="302" r:id="rId39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7C90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106" d="100"/>
          <a:sy n="106" d="100"/>
        </p:scale>
        <p:origin x="176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24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212B62-10E7-4730-9CC2-5DE53555651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DA3021-14D4-44B3-8391-6C3F88BDAB07}" type="slidenum">
              <a:rPr lang="en-US"/>
              <a:pPr/>
              <a:t>1</a:t>
            </a:fld>
            <a:endParaRPr lang="en-US"/>
          </a:p>
        </p:txBody>
      </p:sp>
      <p:sp>
        <p:nvSpPr>
          <p:cNvPr id="90214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21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F1B92-3509-41D3-BAF0-0C4EB8AC0661}" type="slidenum">
              <a:rPr lang="en-US"/>
              <a:pPr/>
              <a:t>10</a:t>
            </a:fld>
            <a:endParaRPr lang="en-US"/>
          </a:p>
        </p:txBody>
      </p:sp>
      <p:sp>
        <p:nvSpPr>
          <p:cNvPr id="108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0FA8B-6072-49D4-947F-26D8DE292F47}" type="slidenum">
              <a:rPr lang="en-US"/>
              <a:pPr/>
              <a:t>11</a:t>
            </a:fld>
            <a:endParaRPr lang="en-US"/>
          </a:p>
        </p:txBody>
      </p:sp>
      <p:sp>
        <p:nvSpPr>
          <p:cNvPr id="108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E612A7-BFF9-40A4-9393-63420042E934}" type="slidenum">
              <a:rPr lang="en-US"/>
              <a:pPr/>
              <a:t>12</a:t>
            </a:fld>
            <a:endParaRPr lang="en-US"/>
          </a:p>
        </p:txBody>
      </p:sp>
      <p:sp>
        <p:nvSpPr>
          <p:cNvPr id="109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E1D1FF-1A6C-4BFA-A67C-00228C1D5982}" type="slidenum">
              <a:rPr lang="en-US"/>
              <a:pPr/>
              <a:t>13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6DF85-5D8D-4774-BA9B-6761540878AA}" type="slidenum">
              <a:rPr lang="en-US"/>
              <a:pPr/>
              <a:t>14</a:t>
            </a:fld>
            <a:endParaRPr lang="en-US"/>
          </a:p>
        </p:txBody>
      </p:sp>
      <p:sp>
        <p:nvSpPr>
          <p:cNvPr id="109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ACC6EE-7644-48E8-B693-A8C2DEA0B4AA}" type="slidenum">
              <a:rPr lang="en-US"/>
              <a:pPr/>
              <a:t>15</a:t>
            </a:fld>
            <a:endParaRPr lang="en-US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94893-D173-4AD0-B392-3B7420A2D757}" type="slidenum">
              <a:rPr lang="en-US"/>
              <a:pPr/>
              <a:t>16</a:t>
            </a:fld>
            <a:endParaRPr lang="en-US"/>
          </a:p>
        </p:txBody>
      </p:sp>
      <p:sp>
        <p:nvSpPr>
          <p:cNvPr id="109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65FCA-F0A7-4B0E-B7D2-C21D821BA6DE}" type="slidenum">
              <a:rPr lang="en-US"/>
              <a:pPr/>
              <a:t>17</a:t>
            </a:fld>
            <a:endParaRPr lang="en-US"/>
          </a:p>
        </p:txBody>
      </p:sp>
      <p:sp>
        <p:nvSpPr>
          <p:cNvPr id="110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BC658F-0111-410E-BB2A-D03C1896267D}" type="slidenum">
              <a:rPr lang="en-US"/>
              <a:pPr/>
              <a:t>18</a:t>
            </a:fld>
            <a:endParaRPr lang="en-US"/>
          </a:p>
        </p:txBody>
      </p:sp>
      <p:sp>
        <p:nvSpPr>
          <p:cNvPr id="110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D58037-76F0-400E-81B2-56DC84D99CDF}" type="slidenum">
              <a:rPr lang="en-US"/>
              <a:pPr/>
              <a:t>19</a:t>
            </a:fld>
            <a:endParaRPr lang="en-US"/>
          </a:p>
        </p:txBody>
      </p:sp>
      <p:sp>
        <p:nvSpPr>
          <p:cNvPr id="110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C2848E-889D-4548-942B-7F5BCEE17317}" type="slidenum">
              <a:rPr lang="en-US"/>
              <a:pPr/>
              <a:t>2</a:t>
            </a:fld>
            <a:endParaRPr lang="en-US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700E0-D558-4DA1-B4B3-ABCDFF21C1E6}" type="slidenum">
              <a:rPr lang="en-US"/>
              <a:pPr/>
              <a:t>20</a:t>
            </a:fld>
            <a:endParaRPr lang="en-US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FA5261-A57F-44B4-973F-A0FBEAEBEEE9}" type="slidenum">
              <a:rPr lang="en-US"/>
              <a:pPr/>
              <a:t>21</a:t>
            </a:fld>
            <a:endParaRPr lang="en-US"/>
          </a:p>
        </p:txBody>
      </p:sp>
      <p:sp>
        <p:nvSpPr>
          <p:cNvPr id="111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084C1B-2520-40B5-A0D6-3E3563D34E3C}" type="slidenum">
              <a:rPr lang="en-US"/>
              <a:pPr/>
              <a:t>22</a:t>
            </a:fld>
            <a:endParaRPr lang="en-US"/>
          </a:p>
        </p:txBody>
      </p:sp>
      <p:sp>
        <p:nvSpPr>
          <p:cNvPr id="11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313A63-4D4D-403B-BD3E-4CE71772C388}" type="slidenum">
              <a:rPr lang="en-US"/>
              <a:pPr/>
              <a:t>23</a:t>
            </a:fld>
            <a:endParaRPr lang="en-US"/>
          </a:p>
        </p:txBody>
      </p:sp>
      <p:sp>
        <p:nvSpPr>
          <p:cNvPr id="111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3D456A-88E9-4E49-AD9A-CAFA68ED328A}" type="slidenum">
              <a:rPr lang="en-US"/>
              <a:pPr/>
              <a:t>24</a:t>
            </a:fld>
            <a:endParaRPr lang="en-US"/>
          </a:p>
        </p:txBody>
      </p:sp>
      <p:sp>
        <p:nvSpPr>
          <p:cNvPr id="1116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81A351-82CB-4E21-AF29-267CC60A3BC7}" type="slidenum">
              <a:rPr lang="en-US"/>
              <a:pPr/>
              <a:t>25</a:t>
            </a:fld>
            <a:endParaRPr lang="en-US"/>
          </a:p>
        </p:txBody>
      </p:sp>
      <p:sp>
        <p:nvSpPr>
          <p:cNvPr id="111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92A6DF-946D-4969-AFA2-AF9836B8F8DB}" type="slidenum">
              <a:rPr lang="en-US"/>
              <a:pPr/>
              <a:t>26</a:t>
            </a:fld>
            <a:endParaRPr lang="en-US"/>
          </a:p>
        </p:txBody>
      </p:sp>
      <p:sp>
        <p:nvSpPr>
          <p:cNvPr id="112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15E40-DF07-4A7C-A5BA-0E0DAE02E0A9}" type="slidenum">
              <a:rPr lang="en-US"/>
              <a:pPr/>
              <a:t>27</a:t>
            </a:fld>
            <a:endParaRPr lang="en-US"/>
          </a:p>
        </p:txBody>
      </p:sp>
      <p:sp>
        <p:nvSpPr>
          <p:cNvPr id="112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E5B700-65AA-4EDA-980F-93596AC8AD34}" type="slidenum">
              <a:rPr lang="en-US"/>
              <a:pPr/>
              <a:t>28</a:t>
            </a:fld>
            <a:endParaRPr lang="en-US"/>
          </a:p>
        </p:txBody>
      </p:sp>
      <p:sp>
        <p:nvSpPr>
          <p:cNvPr id="112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02A12-1D69-4BE1-A1A7-31829D5EA4B4}" type="slidenum">
              <a:rPr lang="en-US"/>
              <a:pPr/>
              <a:t>29</a:t>
            </a:fld>
            <a:endParaRPr lang="en-US"/>
          </a:p>
        </p:txBody>
      </p:sp>
      <p:sp>
        <p:nvSpPr>
          <p:cNvPr id="112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A3876B-49A4-48D0-8771-20CE30D9BCC7}" type="slidenum">
              <a:rPr lang="en-US"/>
              <a:pPr/>
              <a:t>3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6CD6A5-A181-4A7B-B9AF-D2C880B027E4}" type="slidenum">
              <a:rPr lang="en-US"/>
              <a:pPr/>
              <a:t>30</a:t>
            </a:fld>
            <a:endParaRPr lang="en-US"/>
          </a:p>
        </p:txBody>
      </p:sp>
      <p:sp>
        <p:nvSpPr>
          <p:cNvPr id="112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3F024F-E529-48F8-9399-5B0CD51F3E02}" type="slidenum">
              <a:rPr lang="en-US"/>
              <a:pPr/>
              <a:t>31</a:t>
            </a:fld>
            <a:endParaRPr lang="en-US"/>
          </a:p>
        </p:txBody>
      </p:sp>
      <p:sp>
        <p:nvSpPr>
          <p:cNvPr id="113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0A97C6-563E-4BD2-A31F-8086F32FCD67}" type="slidenum">
              <a:rPr lang="en-US"/>
              <a:pPr/>
              <a:t>32</a:t>
            </a:fld>
            <a:endParaRPr lang="en-US"/>
          </a:p>
        </p:txBody>
      </p:sp>
      <p:sp>
        <p:nvSpPr>
          <p:cNvPr id="113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72460E-146B-4EFF-BDB3-8511ABC290EC}" type="slidenum">
              <a:rPr lang="en-US"/>
              <a:pPr/>
              <a:t>33</a:t>
            </a:fld>
            <a:endParaRPr lang="en-US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279C2A-C091-43F7-B851-F6081AEF16B3}" type="slidenum">
              <a:rPr lang="en-US"/>
              <a:pPr/>
              <a:t>34</a:t>
            </a:fld>
            <a:endParaRPr lang="en-US"/>
          </a:p>
        </p:txBody>
      </p:sp>
      <p:sp>
        <p:nvSpPr>
          <p:cNvPr id="113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3ED5E4-39C1-491D-B373-60C8C2A12C1E}" type="slidenum">
              <a:rPr lang="en-US"/>
              <a:pPr/>
              <a:t>35</a:t>
            </a:fld>
            <a:endParaRPr lang="en-US"/>
          </a:p>
        </p:txBody>
      </p:sp>
      <p:sp>
        <p:nvSpPr>
          <p:cNvPr id="113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BFA74-3168-4500-BC76-2635B9A4A191}" type="slidenum">
              <a:rPr lang="en-US"/>
              <a:pPr/>
              <a:t>36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D9EF95-9D9D-4E03-B370-2DDBCEFFFDB8}" type="slidenum">
              <a:rPr lang="en-US"/>
              <a:pPr/>
              <a:t>37</a:t>
            </a:fld>
            <a:endParaRPr lang="en-US"/>
          </a:p>
        </p:txBody>
      </p:sp>
      <p:sp>
        <p:nvSpPr>
          <p:cNvPr id="1153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E4AD6E-B793-4A63-A124-5C0D06D569FD}" type="slidenum">
              <a:rPr lang="en-US"/>
              <a:pPr/>
              <a:t>4</a:t>
            </a:fld>
            <a:endParaRPr lang="en-US"/>
          </a:p>
        </p:txBody>
      </p:sp>
      <p:sp>
        <p:nvSpPr>
          <p:cNvPr id="107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67AE6A-78E0-42AA-AD2A-872C22AB5F4B}" type="slidenum">
              <a:rPr lang="en-US"/>
              <a:pPr/>
              <a:t>5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2B66AF-1EF6-44F5-A66D-92D4965D8C8E}" type="slidenum">
              <a:rPr lang="en-US"/>
              <a:pPr/>
              <a:t>6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D473C-C601-4838-972C-F7AE2828BE1F}" type="slidenum">
              <a:rPr lang="en-US"/>
              <a:pPr/>
              <a:t>7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16A92-5D3F-480F-8131-0ADA57C94312}" type="slidenum">
              <a:rPr lang="en-US"/>
              <a:pPr/>
              <a:t>8</a:t>
            </a:fld>
            <a:endParaRPr lang="en-US"/>
          </a:p>
        </p:txBody>
      </p:sp>
      <p:sp>
        <p:nvSpPr>
          <p:cNvPr id="108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6B87E9-C96E-4D90-BA62-CC80039B60EF}" type="slidenum">
              <a:rPr lang="en-US"/>
              <a:pPr/>
              <a:t>9</a:t>
            </a:fld>
            <a:endParaRPr lang="en-US"/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8B667-DD7E-4F2F-8718-C7F7A52210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4DCA8-4C53-46D1-8FB0-BEA7B78264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D72ED-9E58-4DC3-8A07-958049AE00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4808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9E0CBCCA-2AFD-454A-B664-F2FD4ED256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4808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C0864E5D-2B54-4CEA-9697-146659DB81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43303-F5D9-47E7-83F1-BE41C0C409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A4C85-51B5-49B5-92F6-90F098E8F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8CFE1-DA25-4E53-8292-ACB5A9A5D0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5F270-59A0-41BD-AF15-5630DD5DC0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92C86-0376-4E29-B1E7-D3C81B22A4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0F73A-F581-43BC-839C-693D80B30B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7E966-53E9-4FDD-BE4B-40C5D370AC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45BA6-44E0-407A-86D0-1DCA433E5B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480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/>
              <a:t>Предавање бр. 15 © Факултет медицинских наука Универзитета у Крагујевцу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433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2475" y="6505575"/>
            <a:ext cx="1611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224771-25E0-46A0-A420-7E8059C318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oleObject" Target="../embeddings/oleObject14.bin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6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/>
              <a:t>      </a:t>
            </a:r>
            <a:r>
              <a:rPr lang="en" sz="3600"/>
              <a:t>REGRESSION AND CORRELATION</a:t>
            </a:r>
            <a:endParaRPr lang="en-US" sz="3600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Course title: </a:t>
            </a:r>
            <a:r>
              <a:rPr lang="en" sz="1400" b="1" dirty="0"/>
              <a:t>MEDICAL STATISTICS AND INFORMATICS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Lecture no. 15</a:t>
            </a:r>
            <a:r>
              <a:rPr lang="en" sz="1400" b="1" dirty="0"/>
              <a:t>  Class : 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Teaching unit: </a:t>
            </a:r>
            <a:r>
              <a:rPr lang="en" sz="1400" b="1" dirty="0"/>
              <a:t>Regression and correlation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Thematic units: </a:t>
            </a:r>
            <a:r>
              <a:rPr lang="en" sz="1400" b="1" dirty="0"/>
              <a:t>Scatter diagrams. Regression. The method of least squares. Standard error of the regression coefficient. Correlation. Using the correlation coefficient.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Prepared by : </a:t>
            </a:r>
            <a:r>
              <a:rPr lang="en" sz="1400" b="1" i="1" dirty="0"/>
              <a:t>Prof. Dr. Nebojsa Zdravković</a:t>
            </a:r>
            <a:endParaRPr lang="en-US" sz="1400" b="1" i="1" dirty="0"/>
          </a:p>
        </p:txBody>
      </p:sp>
      <p:sp>
        <p:nvSpPr>
          <p:cNvPr id="901124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5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26" name="Line 6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7" name="Rectangle 7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en" sz="1000" dirty="0"/>
              <a:t>Copyright © 2016 - Faculty of Medical Sciences, University of Kragujevac. Copying and reproduction is not permitted.</a:t>
            </a:r>
          </a:p>
        </p:txBody>
      </p:sp>
      <p:pic>
        <p:nvPicPr>
          <p:cNvPr id="901129" name="Picture 9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520F1-B5A8-40EA-9747-15B8910C953F}" type="slidenum">
              <a:rPr lang="en-US"/>
              <a:pPr/>
              <a:t>10</a:t>
            </a:fld>
            <a:endParaRPr lang="en-US"/>
          </a:p>
        </p:txBody>
      </p:sp>
      <p:sp>
        <p:nvSpPr>
          <p:cNvPr id="108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The method of least squares</a:t>
            </a:r>
            <a:endParaRPr lang="sr-Latn-CS" sz="4400"/>
          </a:p>
        </p:txBody>
      </p:sp>
      <p:sp>
        <p:nvSpPr>
          <p:cNvPr id="108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dirty="0"/>
              <a:t>First, we find the shock prediction </a:t>
            </a:r>
            <a:r>
              <a:rPr lang="en" i="1" dirty="0"/>
              <a:t>of Y</a:t>
            </a:r>
            <a:r>
              <a:rPr lang="en" dirty="0"/>
              <a:t> from the observed values </a:t>
            </a:r>
            <a:r>
              <a:rPr lang="en" i="1" dirty="0"/>
              <a:t>of X </a:t>
            </a:r>
            <a:r>
              <a:rPr lang="en" dirty="0"/>
              <a:t>, not from the "true" values of </a:t>
            </a:r>
            <a:r>
              <a:rPr lang="en" i="1" dirty="0"/>
              <a:t>X</a:t>
            </a:r>
            <a:endParaRPr lang="sr-Cyrl-CS" i="1" dirty="0"/>
          </a:p>
          <a:p>
            <a:pPr lvl="1">
              <a:lnSpc>
                <a:spcPct val="90000"/>
              </a:lnSpc>
            </a:pPr>
            <a:r>
              <a:rPr lang="en" dirty="0"/>
              <a:t>measurement error in both variables is one cause of deviation from the line, and is found in these deviations measured in </a:t>
            </a:r>
            <a:r>
              <a:rPr lang="en" i="1" dirty="0"/>
              <a:t>Y</a:t>
            </a:r>
            <a:r>
              <a:rPr lang="en" dirty="0"/>
              <a:t> direction</a:t>
            </a:r>
          </a:p>
          <a:p>
            <a:pPr>
              <a:lnSpc>
                <a:spcPct val="90000"/>
              </a:lnSpc>
            </a:pPr>
            <a:r>
              <a:rPr lang="en" dirty="0"/>
              <a:t>Second, the line found in this way depends on the units in which the variables are measured</a:t>
            </a:r>
            <a:endParaRPr lang="sr-Latn-C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6386-7D1B-4093-BE21-D5F65395AC6E}" type="slidenum">
              <a:rPr lang="en-US"/>
              <a:pPr/>
              <a:t>11</a:t>
            </a:fld>
            <a:endParaRPr lang="en-US"/>
          </a:p>
        </p:txBody>
      </p:sp>
      <p:sp>
        <p:nvSpPr>
          <p:cNvPr id="108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The method of least squares</a:t>
            </a:r>
            <a:endParaRPr lang="sr-Latn-CS" sz="44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35C78E-BBAE-C2E3-019E-A7E38C5E35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28" t="24473" r="78982" b="44755"/>
          <a:stretch/>
        </p:blipFill>
        <p:spPr>
          <a:xfrm>
            <a:off x="954400" y="1561514"/>
            <a:ext cx="6829063" cy="402336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F5B4-4D04-4EF3-A930-C2E3540F4F3B}" type="slidenum">
              <a:rPr lang="en-US"/>
              <a:pPr/>
              <a:t>12</a:t>
            </a:fld>
            <a:endParaRPr lang="en-US"/>
          </a:p>
        </p:txBody>
      </p:sp>
      <p:sp>
        <p:nvSpPr>
          <p:cNvPr id="109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The method of least squares</a:t>
            </a:r>
            <a:endParaRPr lang="sr-Latn-CS" sz="4400"/>
          </a:p>
        </p:txBody>
      </p:sp>
      <p:sp>
        <p:nvSpPr>
          <p:cNvPr id="109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3000" dirty="0"/>
              <a:t>FEV1= -9.33 + 0.075 x height (cm )</a:t>
            </a:r>
          </a:p>
          <a:p>
            <a:r>
              <a:rPr lang="en" sz="3000" dirty="0"/>
              <a:t>FEV1= -34.70 + 22.0 x height (m)</a:t>
            </a:r>
            <a:endParaRPr lang="sr-Cyrl-CS" sz="3000" dirty="0"/>
          </a:p>
          <a:p>
            <a:r>
              <a:rPr lang="en" dirty="0"/>
              <a:t>Accord to this method predicted FEV1</a:t>
            </a:r>
            <a:endParaRPr lang="sr-Cyrl-CS" dirty="0"/>
          </a:p>
          <a:p>
            <a:pPr lvl="1"/>
            <a:r>
              <a:rPr lang="en" dirty="0"/>
              <a:t>for a student with a height of 170 cm is 3.42 liters,</a:t>
            </a:r>
            <a:endParaRPr lang="sr-Cyrl-CS" dirty="0"/>
          </a:p>
          <a:p>
            <a:pPr lvl="1"/>
            <a:r>
              <a:rPr lang="en" dirty="0"/>
              <a:t>but for a student with a height of 1.70 m is 2.70 liters</a:t>
            </a:r>
            <a:endParaRPr lang="sr-Cyrl-CS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56265-0F8F-41B9-A06B-79AAB352881E}" type="slidenum">
              <a:rPr lang="en-US"/>
              <a:pPr/>
              <a:t>13</a:t>
            </a:fld>
            <a:endParaRPr lang="en-US"/>
          </a:p>
        </p:txBody>
      </p:sp>
      <p:sp>
        <p:nvSpPr>
          <p:cNvPr id="109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The method of least squares</a:t>
            </a:r>
            <a:endParaRPr lang="en-US" sz="440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3BBADFC-F68B-F5DF-F5D1-00B66D676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1504378"/>
            <a:ext cx="6395339" cy="4689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7E40-F649-44A6-8801-038D68F23FA6}" type="slidenum">
              <a:rPr lang="en-US"/>
              <a:pPr/>
              <a:t>14</a:t>
            </a:fld>
            <a:endParaRPr lang="en-US"/>
          </a:p>
        </p:txBody>
      </p:sp>
      <p:sp>
        <p:nvSpPr>
          <p:cNvPr id="109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The method of least squares</a:t>
            </a:r>
            <a:endParaRPr lang="sr-Latn-CS" sz="4400"/>
          </a:p>
        </p:txBody>
      </p:sp>
      <p:sp>
        <p:nvSpPr>
          <p:cNvPr id="109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The equation of the line that minimizes the sum of the squares of the deviations from the line in the outcome variable is</a:t>
            </a:r>
          </a:p>
          <a:p>
            <a:endParaRPr lang="sr-Cyrl-CS" dirty="0"/>
          </a:p>
          <a:p>
            <a:endParaRPr lang="sr-Cyrl-CS" dirty="0"/>
          </a:p>
          <a:p>
            <a:endParaRPr lang="sr-Cyrl-CS" dirty="0"/>
          </a:p>
          <a:p>
            <a:r>
              <a:rPr lang="en" dirty="0"/>
              <a:t>Section </a:t>
            </a:r>
            <a:r>
              <a:rPr lang="en" i="1" dirty="0"/>
              <a:t>a</a:t>
            </a:r>
            <a:r>
              <a:rPr lang="en" dirty="0"/>
              <a:t> we find by </a:t>
            </a:r>
            <a:endParaRPr lang="sr-Latn-CS" dirty="0"/>
          </a:p>
        </p:txBody>
      </p:sp>
      <p:sp>
        <p:nvSpPr>
          <p:cNvPr id="1094660" name="Rectangle 4"/>
          <p:cNvSpPr>
            <a:spLocks noChangeArrowheads="1"/>
          </p:cNvSpPr>
          <p:nvPr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4662" name="Rectangle 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94663" name="Object 7"/>
          <p:cNvGraphicFramePr>
            <a:graphicFrameLocks noChangeAspect="1"/>
          </p:cNvGraphicFramePr>
          <p:nvPr/>
        </p:nvGraphicFramePr>
        <p:xfrm>
          <a:off x="1260475" y="5491163"/>
          <a:ext cx="2087563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22030" imgH="215806" progId="Equation.3">
                  <p:embed/>
                </p:oleObj>
              </mc:Choice>
              <mc:Fallback>
                <p:oleObj name="Equation" r:id="rId3" imgW="622030" imgH="215806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5491163"/>
                        <a:ext cx="2087563" cy="738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BCC39A2-0DCA-7A1F-1D16-C0A931D065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060" y="3186207"/>
            <a:ext cx="4372308" cy="172275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3213-1513-4B38-8BB0-5C9AFE97AE71}" type="slidenum">
              <a:rPr lang="en-US"/>
              <a:pPr/>
              <a:t>15</a:t>
            </a:fld>
            <a:endParaRPr lang="en-US"/>
          </a:p>
        </p:txBody>
      </p:sp>
      <p:sp>
        <p:nvSpPr>
          <p:cNvPr id="109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The method of least squares</a:t>
            </a:r>
            <a:endParaRPr lang="sr-Latn-CS" sz="4400"/>
          </a:p>
        </p:txBody>
      </p:sp>
      <p:sp>
        <p:nvSpPr>
          <p:cNvPr id="109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The numerator, </a:t>
            </a:r>
            <a:r>
              <a:rPr lang="en" b="1" dirty="0"/>
              <a:t>the sum of the products around the mean</a:t>
            </a:r>
            <a:r>
              <a:rPr lang="en" dirty="0"/>
              <a:t> is similar to the sum of squares around the mean</a:t>
            </a:r>
          </a:p>
          <a:p>
            <a:pPr lvl="1"/>
            <a:r>
              <a:rPr lang="en" dirty="0"/>
              <a:t>as used in the variance calculation</a:t>
            </a:r>
            <a:endParaRPr lang="sr-Cyrl-CS" dirty="0"/>
          </a:p>
          <a:p>
            <a:r>
              <a:rPr lang="en" dirty="0"/>
              <a:t>Fitting a straight line using this method is called</a:t>
            </a:r>
          </a:p>
          <a:p>
            <a:pPr lvl="1"/>
            <a:r>
              <a:rPr lang="en" b="1" dirty="0"/>
              <a:t>simple linear regression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9942-7A6F-4D3D-BBB1-BE9ACA80DEC7}" type="slidenum">
              <a:rPr lang="en-US"/>
              <a:pPr/>
              <a:t>16</a:t>
            </a:fld>
            <a:endParaRPr lang="en-US"/>
          </a:p>
        </p:txBody>
      </p:sp>
      <p:sp>
        <p:nvSpPr>
          <p:cNvPr id="109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The method of least squares</a:t>
            </a:r>
            <a:endParaRPr lang="sr-Latn-CS" sz="4400"/>
          </a:p>
        </p:txBody>
      </p:sp>
      <p:pic>
        <p:nvPicPr>
          <p:cNvPr id="1098757" name="Picture 5">
            <a:extLst>
              <a:ext uri="{FF2B5EF4-FFF2-40B4-BE49-F238E27FC236}">
                <a16:creationId xmlns:a16="http://schemas.microsoft.com/office/drawing/2014/main" id="{87C45D47-9DCA-FC5D-11C3-F661D6C44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11" y="1595437"/>
            <a:ext cx="6667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576B-5C76-4E15-B7C5-34DEB6117586}" type="slidenum">
              <a:rPr lang="en-US"/>
              <a:pPr/>
              <a:t>17</a:t>
            </a:fld>
            <a:endParaRPr lang="en-US"/>
          </a:p>
        </p:txBody>
      </p:sp>
      <p:sp>
        <p:nvSpPr>
          <p:cNvPr id="110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The method of least squares</a:t>
            </a:r>
            <a:endParaRPr lang="sr-Latn-CS" sz="4400"/>
          </a:p>
        </p:txBody>
      </p:sp>
      <p:graphicFrame>
        <p:nvGraphicFramePr>
          <p:cNvPr id="1100803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355349"/>
              </p:ext>
            </p:extLst>
          </p:nvPr>
        </p:nvGraphicFramePr>
        <p:xfrm>
          <a:off x="963105" y="3325813"/>
          <a:ext cx="11266993" cy="1392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754624" imgH="710780" progId="Word.Document.8">
                  <p:embed/>
                </p:oleObj>
              </mc:Choice>
              <mc:Fallback>
                <p:oleObj name="Document" r:id="rId3" imgW="5754624" imgH="71078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6004" t="7365" r="41199"/>
                      <a:stretch>
                        <a:fillRect/>
                      </a:stretch>
                    </p:blipFill>
                    <p:spPr bwMode="auto">
                      <a:xfrm>
                        <a:off x="963105" y="3325813"/>
                        <a:ext cx="11266993" cy="13924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0804" name="Rectangle 4"/>
          <p:cNvSpPr>
            <a:spLocks noChangeArrowheads="1"/>
          </p:cNvSpPr>
          <p:nvPr/>
        </p:nvSpPr>
        <p:spPr bwMode="auto">
          <a:xfrm>
            <a:off x="315913" y="3713163"/>
            <a:ext cx="8393112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buFontTx/>
              <a:buChar char="•"/>
            </a:pPr>
            <a:r>
              <a:rPr lang="en" sz="3200" dirty="0"/>
              <a:t>The regression equation of FEV1 for height is</a:t>
            </a:r>
          </a:p>
          <a:p>
            <a:pPr lvl="1" algn="just">
              <a:spcBef>
                <a:spcPct val="20000"/>
              </a:spcBef>
            </a:pPr>
            <a:r>
              <a:rPr lang="en" sz="3000" dirty="0"/>
              <a:t>FEV (liter) = -9.19 + 0.0744 x height (cm)</a:t>
            </a:r>
            <a:endParaRPr lang="sr-Latn-CS" sz="3000" dirty="0"/>
          </a:p>
          <a:p>
            <a:pPr lvl="1" algn="just">
              <a:spcBef>
                <a:spcPct val="20000"/>
              </a:spcBef>
            </a:pPr>
            <a:r>
              <a:rPr lang="en" sz="3000" dirty="0"/>
              <a:t>FEV1 ( liter ) = -9.19 + 7.44 x height (m)</a:t>
            </a:r>
            <a:endParaRPr lang="sv-SE" sz="3000" dirty="0"/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4DFCF688-5E20-3A42-BFB2-FE5FA3E6B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55" y="1860551"/>
            <a:ext cx="648092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3B48F-E616-4E4C-9B28-B28F1856B14D}" type="slidenum">
              <a:rPr lang="en-US"/>
              <a:pPr/>
              <a:t>18</a:t>
            </a:fld>
            <a:endParaRPr lang="en-US"/>
          </a:p>
        </p:txBody>
      </p:sp>
      <p:sp>
        <p:nvSpPr>
          <p:cNvPr id="110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Regression of FEV1 for height </a:t>
            </a:r>
            <a:endParaRPr lang="sr-Latn-CS"/>
          </a:p>
        </p:txBody>
      </p:sp>
      <p:pic>
        <p:nvPicPr>
          <p:cNvPr id="1206274" name="Picture 2">
            <a:extLst>
              <a:ext uri="{FF2B5EF4-FFF2-40B4-BE49-F238E27FC236}">
                <a16:creationId xmlns:a16="http://schemas.microsoft.com/office/drawing/2014/main" id="{B24EA249-28F0-41B4-6E1D-2F3012E0F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34" y="1698558"/>
            <a:ext cx="5749861" cy="4211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549-C025-4558-83A8-BE4733767030}" type="slidenum">
              <a:rPr lang="en-US"/>
              <a:pPr/>
              <a:t>19</a:t>
            </a:fld>
            <a:endParaRPr lang="en-US"/>
          </a:p>
        </p:txBody>
      </p:sp>
      <p:sp>
        <p:nvSpPr>
          <p:cNvPr id="110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Regression of height on FEV1</a:t>
            </a:r>
            <a:endParaRPr lang="sr-Latn-CS"/>
          </a:p>
        </p:txBody>
      </p:sp>
      <p:sp>
        <p:nvSpPr>
          <p:cNvPr id="110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2800"/>
              <a:t>The regression equation for height on FEV1 is</a:t>
            </a:r>
          </a:p>
          <a:p>
            <a:pPr lvl="1">
              <a:lnSpc>
                <a:spcPct val="90000"/>
              </a:lnSpc>
            </a:pPr>
            <a:r>
              <a:rPr lang="en" sz="2400"/>
              <a:t>height = 158 + 4.54 x FEV1</a:t>
            </a:r>
          </a:p>
          <a:p>
            <a:pPr>
              <a:lnSpc>
                <a:spcPct val="90000"/>
              </a:lnSpc>
            </a:pPr>
            <a:r>
              <a:rPr lang="en" sz="2800"/>
              <a:t>It is not the same as the regression line of FEV1 on height</a:t>
            </a:r>
          </a:p>
          <a:p>
            <a:pPr lvl="1">
              <a:lnSpc>
                <a:spcPct val="90000"/>
              </a:lnSpc>
            </a:pPr>
            <a:r>
              <a:rPr lang="en" sz="2400"/>
              <a:t>we will rearrange this equation by dividing each side by 4.54</a:t>
            </a:r>
          </a:p>
          <a:p>
            <a:pPr lvl="1">
              <a:lnSpc>
                <a:spcPct val="90000"/>
              </a:lnSpc>
            </a:pPr>
            <a:r>
              <a:rPr lang="en" sz="2400"/>
              <a:t>FEV1 = -34.8 + 0.220 x height</a:t>
            </a:r>
          </a:p>
          <a:p>
            <a:pPr>
              <a:lnSpc>
                <a:spcPct val="90000"/>
              </a:lnSpc>
            </a:pPr>
            <a:r>
              <a:rPr lang="en" sz="2800"/>
              <a:t>The slope of the regression of height on FEV1 is greater than FEV1 on height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en" sz="2800"/>
              <a:t>The slope of the regression is X on Y is greater than Y on X , when X is the horizontal axis</a:t>
            </a:r>
            <a:endParaRPr lang="sr-Latn-CS" sz="28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F47-F4C8-44F4-B31E-3EDB3490286C}" type="slidenum">
              <a:rPr lang="en-US"/>
              <a:pPr/>
              <a:t>2</a:t>
            </a:fld>
            <a:endParaRPr lang="en-US"/>
          </a:p>
        </p:txBody>
      </p:sp>
      <p:sp>
        <p:nvSpPr>
          <p:cNvPr id="107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Scatter diagram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F2EDEB-8FED-9BB7-5CF6-ACF89EBEE2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28" t="24473" r="78982" b="44755"/>
          <a:stretch/>
        </p:blipFill>
        <p:spPr>
          <a:xfrm>
            <a:off x="954400" y="1561514"/>
            <a:ext cx="6829063" cy="402336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9736-EEAD-4418-AB06-71CA6DEBE111}" type="slidenum">
              <a:rPr lang="en-US"/>
              <a:pPr/>
              <a:t>20</a:t>
            </a:fld>
            <a:endParaRPr lang="en-US"/>
          </a:p>
        </p:txBody>
      </p:sp>
      <p:sp>
        <p:nvSpPr>
          <p:cNvPr id="1106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/>
              <a:t>Regression line for data from the table for FEV1 and height for 20 male medical students </a:t>
            </a:r>
            <a:endParaRPr lang="sr-Latn-CS" sz="2600"/>
          </a:p>
        </p:txBody>
      </p:sp>
      <p:pic>
        <p:nvPicPr>
          <p:cNvPr id="1207299" name="Picture 3">
            <a:extLst>
              <a:ext uri="{FF2B5EF4-FFF2-40B4-BE49-F238E27FC236}">
                <a16:creationId xmlns:a16="http://schemas.microsoft.com/office/drawing/2014/main" id="{E180CED4-F865-682A-5A1E-D3D32A1DB7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04" r="44712"/>
          <a:stretch/>
        </p:blipFill>
        <p:spPr bwMode="auto">
          <a:xfrm>
            <a:off x="914401" y="1670305"/>
            <a:ext cx="6188074" cy="421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0DF3-EB82-478D-A910-36F2477A2A3F}" type="slidenum">
              <a:rPr lang="en-US"/>
              <a:pPr/>
              <a:t>21</a:t>
            </a:fld>
            <a:endParaRPr lang="en-US"/>
          </a:p>
        </p:txBody>
      </p:sp>
      <p:sp>
        <p:nvSpPr>
          <p:cNvPr id="1108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Standard error of the regression coefficient </a:t>
            </a:r>
            <a:endParaRPr lang="sr-Latn-CS" sz="3600"/>
          </a:p>
        </p:txBody>
      </p:sp>
      <p:sp>
        <p:nvSpPr>
          <p:cNvPr id="110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400" dirty="0"/>
              <a:t>First, we find the sum of the squares of the deviations from the line, ie. the difference between the observed </a:t>
            </a:r>
            <a:r>
              <a:rPr lang="en" sz="2400" i="1" dirty="0"/>
              <a:t>y </a:t>
            </a:r>
            <a:r>
              <a:rPr lang="en" sz="2400" i="1" baseline="-25000" dirty="0"/>
              <a:t>a</a:t>
            </a:r>
            <a:r>
              <a:rPr lang="en" sz="2400" i="1" dirty="0"/>
              <a:t> </a:t>
            </a:r>
            <a:r>
              <a:rPr lang="en" sz="2400" dirty="0"/>
              <a:t>and the values predicted by the regression line</a:t>
            </a:r>
            <a:endParaRPr lang="sr-Cyrl-CS" sz="2400" dirty="0"/>
          </a:p>
          <a:p>
            <a:endParaRPr lang="sr-Cyrl-CS" sz="2400" dirty="0"/>
          </a:p>
          <a:p>
            <a:endParaRPr lang="sr-Cyrl-CS" sz="2400" dirty="0"/>
          </a:p>
          <a:p>
            <a:r>
              <a:rPr lang="en" sz="2400" dirty="0"/>
              <a:t>The second term is called </a:t>
            </a:r>
            <a:r>
              <a:rPr lang="en" sz="2400" b="1" dirty="0"/>
              <a:t>the sum of squares due to the regression on X</a:t>
            </a:r>
            <a:endParaRPr lang="sr-Cyrl-CS" sz="2400" b="1" dirty="0"/>
          </a:p>
          <a:p>
            <a:r>
              <a:rPr lang="en" sz="2400" dirty="0"/>
              <a:t>The difference between them is </a:t>
            </a:r>
            <a:r>
              <a:rPr lang="en" sz="2400" b="1" dirty="0"/>
              <a:t>the residual sum of squares</a:t>
            </a:r>
            <a:r>
              <a:rPr lang="en" sz="2400" dirty="0"/>
              <a:t> or </a:t>
            </a:r>
            <a:r>
              <a:rPr lang="en" sz="2400" b="1" dirty="0"/>
              <a:t>the sum of squares around the regression</a:t>
            </a:r>
          </a:p>
          <a:p>
            <a:r>
              <a:rPr lang="en" sz="2400" dirty="0"/>
              <a:t>The sum of squares due to regression divided by the total sum of squares is called</a:t>
            </a:r>
            <a:r>
              <a:rPr lang="en-US" sz="2400" dirty="0"/>
              <a:t> </a:t>
            </a:r>
          </a:p>
          <a:p>
            <a:pPr lvl="1"/>
            <a:r>
              <a:rPr lang="en" sz="2000" b="1" dirty="0"/>
              <a:t>proportion of variability explained by regression</a:t>
            </a:r>
            <a:endParaRPr lang="sr-Latn-CS" sz="1600" b="1" dirty="0"/>
          </a:p>
        </p:txBody>
      </p:sp>
      <p:sp>
        <p:nvSpPr>
          <p:cNvPr id="1108996" name="Rectangle 4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08997" name="Object 5"/>
          <p:cNvGraphicFramePr>
            <a:graphicFrameLocks noChangeAspect="1"/>
          </p:cNvGraphicFramePr>
          <p:nvPr/>
        </p:nvGraphicFramePr>
        <p:xfrm>
          <a:off x="1133475" y="2755900"/>
          <a:ext cx="4503738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38300" imgH="279400" progId="Equation.3">
                  <p:embed/>
                </p:oleObj>
              </mc:Choice>
              <mc:Fallback>
                <p:oleObj name="Equation" r:id="rId3" imgW="1638300" imgH="279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2755900"/>
                        <a:ext cx="4503738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7213-1C20-4496-9C44-525C0DB8EF96}" type="slidenum">
              <a:rPr lang="en-US"/>
              <a:pPr/>
              <a:t>22</a:t>
            </a:fld>
            <a:endParaRPr lang="en-US"/>
          </a:p>
        </p:txBody>
      </p:sp>
      <p:sp>
        <p:nvSpPr>
          <p:cNvPr id="111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Standard error of the regression coefficient</a:t>
            </a:r>
            <a:endParaRPr lang="sr-Latn-CS" sz="3600"/>
          </a:p>
        </p:txBody>
      </p:sp>
      <p:sp>
        <p:nvSpPr>
          <p:cNvPr id="111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" dirty="0"/>
              <a:t>Variance of Y </a:t>
            </a:r>
            <a:r>
              <a:rPr lang="en" i="1" dirty="0"/>
              <a:t>around </a:t>
            </a:r>
            <a:r>
              <a:rPr lang="en" dirty="0"/>
              <a:t>the line</a:t>
            </a:r>
            <a:endParaRPr lang="sr-Cyrl-CS" dirty="0"/>
          </a:p>
          <a:p>
            <a:pPr lvl="1">
              <a:lnSpc>
                <a:spcPct val="95000"/>
              </a:lnSpc>
            </a:pPr>
            <a:r>
              <a:rPr lang="en" dirty="0"/>
              <a:t>called </a:t>
            </a:r>
            <a:r>
              <a:rPr lang="en" b="1" dirty="0"/>
              <a:t>residual variance </a:t>
            </a:r>
            <a:r>
              <a:rPr lang="en" dirty="0"/>
              <a:t>is</a:t>
            </a:r>
          </a:p>
          <a:p>
            <a:pPr>
              <a:lnSpc>
                <a:spcPct val="95000"/>
              </a:lnSpc>
            </a:pPr>
            <a:endParaRPr lang="sr-Cyrl-CS" dirty="0"/>
          </a:p>
          <a:p>
            <a:pPr>
              <a:lnSpc>
                <a:spcPct val="95000"/>
              </a:lnSpc>
            </a:pPr>
            <a:endParaRPr lang="sr-Cyrl-CS" dirty="0"/>
          </a:p>
          <a:p>
            <a:pPr>
              <a:lnSpc>
                <a:spcPct val="95000"/>
              </a:lnSpc>
            </a:pPr>
            <a:r>
              <a:rPr lang="en" dirty="0"/>
              <a:t>We assume that the variance is uniform </a:t>
            </a:r>
            <a:endParaRPr lang="sr-Cyrl-CS" dirty="0"/>
          </a:p>
          <a:p>
            <a:pPr>
              <a:lnSpc>
                <a:spcPct val="95000"/>
              </a:lnSpc>
            </a:pPr>
            <a:r>
              <a:rPr lang="en" dirty="0"/>
              <a:t>And just like for </a:t>
            </a:r>
            <a:r>
              <a:rPr lang="en" i="1" dirty="0"/>
              <a:t>t</a:t>
            </a:r>
            <a:r>
              <a:rPr lang="en" dirty="0"/>
              <a:t> two-sample method and analysis of variance </a:t>
            </a:r>
            <a:endParaRPr lang="sr-Latn-CS" dirty="0"/>
          </a:p>
        </p:txBody>
      </p:sp>
      <p:sp>
        <p:nvSpPr>
          <p:cNvPr id="1111044" name="Rectangle 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110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362487"/>
              </p:ext>
            </p:extLst>
          </p:nvPr>
        </p:nvGraphicFramePr>
        <p:xfrm>
          <a:off x="1100582" y="2549462"/>
          <a:ext cx="6602413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373870" imgH="355446" progId="Equation.3">
                  <p:embed/>
                </p:oleObj>
              </mc:Choice>
              <mc:Fallback>
                <p:oleObj name="Equation" r:id="rId3" imgW="2373870" imgH="355446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0582" y="2549462"/>
                        <a:ext cx="6602413" cy="981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21F5-575E-4262-B380-047FF9135CE7}" type="slidenum">
              <a:rPr lang="en-US"/>
              <a:pPr/>
              <a:t>23</a:t>
            </a:fld>
            <a:endParaRPr lang="en-US"/>
          </a:p>
        </p:txBody>
      </p:sp>
      <p:sp>
        <p:nvSpPr>
          <p:cNvPr id="1113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Standard error of the regression coefficient</a:t>
            </a:r>
            <a:endParaRPr lang="sr-Latn-CS" sz="3600"/>
          </a:p>
        </p:txBody>
      </p:sp>
      <p:sp>
        <p:nvSpPr>
          <p:cNvPr id="111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For the FEV1 data, the sum of squares due to regression is</a:t>
            </a:r>
            <a:endParaRPr lang="sr-Cyrl-CS" dirty="0"/>
          </a:p>
          <a:p>
            <a:endParaRPr lang="sr-Cyrl-CS" dirty="0"/>
          </a:p>
          <a:p>
            <a:r>
              <a:rPr lang="en-US" dirty="0"/>
              <a:t>The sum of squares around the regression is</a:t>
            </a:r>
          </a:p>
          <a:p>
            <a:endParaRPr lang="sr-Cyrl-CS" dirty="0"/>
          </a:p>
          <a:p>
            <a:r>
              <a:rPr lang="en" dirty="0"/>
              <a:t>There are 20 – 2 = 18 degrees of freedom, so the variance is around the regression </a:t>
            </a:r>
            <a:endParaRPr lang="sr-Cyrl-CS" dirty="0"/>
          </a:p>
          <a:p>
            <a:endParaRPr lang="sr-Latn-CS" dirty="0"/>
          </a:p>
        </p:txBody>
      </p:sp>
      <p:sp>
        <p:nvSpPr>
          <p:cNvPr id="11130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13093" name="Object 5"/>
          <p:cNvGraphicFramePr>
            <a:graphicFrameLocks noChangeAspect="1"/>
          </p:cNvGraphicFramePr>
          <p:nvPr/>
        </p:nvGraphicFramePr>
        <p:xfrm>
          <a:off x="1031875" y="2497138"/>
          <a:ext cx="5637213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17700" imgH="228600" progId="Equation.3">
                  <p:embed/>
                </p:oleObj>
              </mc:Choice>
              <mc:Fallback>
                <p:oleObj name="Equation" r:id="rId3" imgW="191770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75" y="2497138"/>
                        <a:ext cx="5637213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30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130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5440356"/>
              </p:ext>
            </p:extLst>
          </p:nvPr>
        </p:nvGraphicFramePr>
        <p:xfrm>
          <a:off x="1060449" y="4238624"/>
          <a:ext cx="5240338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37589" imgH="165028" progId="Equation.3">
                  <p:embed/>
                </p:oleObj>
              </mc:Choice>
              <mc:Fallback>
                <p:oleObj name="Equation" r:id="rId5" imgW="1637589" imgH="165028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449" y="4238624"/>
                        <a:ext cx="5240338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3096" name="Rectangle 8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1309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343834"/>
              </p:ext>
            </p:extLst>
          </p:nvPr>
        </p:nvGraphicFramePr>
        <p:xfrm>
          <a:off x="1472406" y="5741988"/>
          <a:ext cx="4416425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473200" imgH="190500" progId="Equation.3">
                  <p:embed/>
                </p:oleObj>
              </mc:Choice>
              <mc:Fallback>
                <p:oleObj name="Equation" r:id="rId7" imgW="1473200" imgH="1905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2406" y="5741988"/>
                        <a:ext cx="4416425" cy="569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2619-D0B5-4BA0-9815-9E4BB8B437BF}" type="slidenum">
              <a:rPr lang="en-US"/>
              <a:pPr/>
              <a:t>24</a:t>
            </a:fld>
            <a:endParaRPr lang="en-US"/>
          </a:p>
        </p:txBody>
      </p:sp>
      <p:sp>
        <p:nvSpPr>
          <p:cNvPr id="111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Standard error of the regression coefficient</a:t>
            </a:r>
            <a:endParaRPr lang="sr-Latn-CS" sz="3600"/>
          </a:p>
        </p:txBody>
      </p:sp>
      <p:sp>
        <p:nvSpPr>
          <p:cNvPr id="1115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01013" cy="4725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" sz="2800"/>
              <a:t>Standard error of </a:t>
            </a:r>
            <a:r>
              <a:rPr lang="en" sz="2800" i="1"/>
              <a:t>b</a:t>
            </a:r>
            <a:r>
              <a:rPr lang="en" sz="2800"/>
              <a:t> is given by</a:t>
            </a: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r>
              <a:rPr lang="en" sz="2800"/>
              <a:t>Standard error is based on one sum of squares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" sz="2400" i="1"/>
              <a:t>b </a:t>
            </a:r>
            <a:r>
              <a:rPr lang="en" sz="2400"/>
              <a:t>/SE( </a:t>
            </a:r>
            <a:r>
              <a:rPr lang="en" sz="2400" i="1"/>
              <a:t>b </a:t>
            </a:r>
            <a:r>
              <a:rPr lang="en" sz="2400"/>
              <a:t>) is the observation from </a:t>
            </a:r>
            <a:r>
              <a:rPr lang="en" sz="2400" i="1"/>
              <a:t>t</a:t>
            </a:r>
            <a:r>
              <a:rPr lang="en" sz="2400"/>
              <a:t> distribution with </a:t>
            </a:r>
            <a:r>
              <a:rPr lang="en" sz="2400" i="1"/>
              <a:t>n </a:t>
            </a:r>
            <a:r>
              <a:rPr lang="en" sz="2400"/>
              <a:t>- 2 degrees of freedom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" sz="2800"/>
              <a:t>We can find a 95% confidence interval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" sz="2400"/>
              <a:t>for </a:t>
            </a:r>
            <a:r>
              <a:rPr lang="en" sz="2400" i="1"/>
              <a:t>b</a:t>
            </a:r>
            <a:r>
              <a:rPr lang="en" sz="2400"/>
              <a:t> taking </a:t>
            </a:r>
            <a:r>
              <a:rPr lang="en" sz="2400" i="1"/>
              <a:t>t</a:t>
            </a:r>
            <a:r>
              <a:rPr lang="en" sz="2400"/>
              <a:t> standard errors on both sides of the estimate </a:t>
            </a:r>
            <a:endParaRPr lang="sr-Latn-CS" sz="2400"/>
          </a:p>
        </p:txBody>
      </p:sp>
      <p:graphicFrame>
        <p:nvGraphicFramePr>
          <p:cNvPr id="1115140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4078541"/>
              </p:ext>
            </p:extLst>
          </p:nvPr>
        </p:nvGraphicFramePr>
        <p:xfrm>
          <a:off x="989013" y="1989138"/>
          <a:ext cx="6646862" cy="997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754624" imgH="596393" progId="Word.Document.8">
                  <p:embed/>
                </p:oleObj>
              </mc:Choice>
              <mc:Fallback>
                <p:oleObj name="Document" r:id="rId3" imgW="5754624" imgH="596393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6404" r="38797"/>
                      <a:stretch>
                        <a:fillRect/>
                      </a:stretch>
                    </p:blipFill>
                    <p:spPr bwMode="auto">
                      <a:xfrm>
                        <a:off x="989013" y="1989138"/>
                        <a:ext cx="6646862" cy="9979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F058-F1CB-4F97-807F-B1B74F9269A4}" type="slidenum">
              <a:rPr lang="en-US"/>
              <a:pPr/>
              <a:t>25</a:t>
            </a:fld>
            <a:endParaRPr lang="en-US"/>
          </a:p>
        </p:txBody>
      </p:sp>
      <p:sp>
        <p:nvSpPr>
          <p:cNvPr id="1117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Standard error of the regression coefficient</a:t>
            </a:r>
            <a:endParaRPr lang="sr-Latn-CS" sz="3600"/>
          </a:p>
        </p:txBody>
      </p:sp>
      <p:graphicFrame>
        <p:nvGraphicFramePr>
          <p:cNvPr id="1117187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355004"/>
              </p:ext>
            </p:extLst>
          </p:nvPr>
        </p:nvGraphicFramePr>
        <p:xfrm>
          <a:off x="1173163" y="1346200"/>
          <a:ext cx="6708775" cy="500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15380" imgH="4487338" progId="Word.Document.8">
                  <p:embed/>
                </p:oleObj>
              </mc:Choice>
              <mc:Fallback>
                <p:oleObj name="Document" r:id="rId3" imgW="6015380" imgH="4487338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6317"/>
                      <a:stretch>
                        <a:fillRect/>
                      </a:stretch>
                    </p:blipFill>
                    <p:spPr bwMode="auto">
                      <a:xfrm>
                        <a:off x="1173163" y="1346200"/>
                        <a:ext cx="6708775" cy="5005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BB6F-1499-4BE8-A372-FB57C8DE0384}" type="slidenum">
              <a:rPr lang="en-US"/>
              <a:pPr/>
              <a:t>26</a:t>
            </a:fld>
            <a:endParaRPr lang="en-US"/>
          </a:p>
        </p:txBody>
      </p:sp>
      <p:sp>
        <p:nvSpPr>
          <p:cNvPr id="111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Standard error of the regression coefficient</a:t>
            </a:r>
            <a:endParaRPr lang="sr-Latn-CS" sz="3600"/>
          </a:p>
        </p:txBody>
      </p:sp>
      <p:sp>
        <p:nvSpPr>
          <p:cNvPr id="1119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92250"/>
            <a:ext cx="7831138" cy="4725988"/>
          </a:xfrm>
        </p:spPr>
        <p:txBody>
          <a:bodyPr/>
          <a:lstStyle/>
          <a:p>
            <a:pPr marL="533400" indent="-533400"/>
            <a:r>
              <a:rPr lang="en" sz="2800" dirty="0"/>
              <a:t>95% confidence interval for </a:t>
            </a:r>
            <a:r>
              <a:rPr lang="en" sz="2800" i="1" dirty="0"/>
              <a:t>b</a:t>
            </a:r>
            <a:r>
              <a:rPr lang="en" sz="2800" dirty="0"/>
              <a:t> is</a:t>
            </a:r>
          </a:p>
          <a:p>
            <a:pPr marL="533400" indent="-533400"/>
            <a:endParaRPr lang="sr-Cyrl-CS" sz="2800" dirty="0"/>
          </a:p>
          <a:p>
            <a:pPr marL="914400" lvl="1" indent="-457200"/>
            <a:endParaRPr lang="sr-Cyrl-CS" sz="2400" dirty="0"/>
          </a:p>
          <a:p>
            <a:pPr marL="914400" lvl="1" indent="-457200"/>
            <a:r>
              <a:rPr lang="en" sz="2400" dirty="0"/>
              <a:t>or 0.02 to 0.13 liters/cm</a:t>
            </a:r>
          </a:p>
          <a:p>
            <a:pPr marL="533400" indent="-533400"/>
            <a:endParaRPr lang="sr-Cyrl-CS" sz="2800" dirty="0"/>
          </a:p>
          <a:p>
            <a:pPr marL="533400" indent="-533400"/>
            <a:r>
              <a:rPr lang="en" sz="2800" dirty="0"/>
              <a:t>We can see that FEV1 and height are associated</a:t>
            </a:r>
            <a:endParaRPr lang="sr-Cyrl-CS" sz="2800" dirty="0"/>
          </a:p>
          <a:p>
            <a:pPr marL="914400" lvl="1" indent="-457200"/>
            <a:r>
              <a:rPr lang="en" sz="2400" dirty="0"/>
              <a:t>although the slope is not well estimated</a:t>
            </a:r>
            <a:endParaRPr lang="sr-Latn-CS" sz="2400" dirty="0"/>
          </a:p>
        </p:txBody>
      </p:sp>
      <p:graphicFrame>
        <p:nvGraphicFramePr>
          <p:cNvPr id="111923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0" y="2170113"/>
          <a:ext cx="8897938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771697" imgH="240781" progId="Word.Document.8">
                  <p:embed/>
                </p:oleObj>
              </mc:Choice>
              <mc:Fallback>
                <p:oleObj name="Document" r:id="rId3" imgW="5771697" imgH="240781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45284"/>
                      <a:stretch>
                        <a:fillRect/>
                      </a:stretch>
                    </p:blipFill>
                    <p:spPr bwMode="auto">
                      <a:xfrm>
                        <a:off x="0" y="2170113"/>
                        <a:ext cx="8897938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E465-8044-4C7F-BE57-E574F8CA2289}" type="slidenum">
              <a:rPr lang="en-US"/>
              <a:pPr/>
              <a:t>27</a:t>
            </a:fld>
            <a:endParaRPr lang="en-US"/>
          </a:p>
        </p:txBody>
      </p:sp>
      <p:sp>
        <p:nvSpPr>
          <p:cNvPr id="1121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Standard error of the regression coefficient</a:t>
            </a:r>
            <a:endParaRPr lang="sr-Latn-CS" sz="3600"/>
          </a:p>
        </p:txBody>
      </p:sp>
      <p:sp>
        <p:nvSpPr>
          <p:cNvPr id="112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Null hypothesis that in populations slope = 0 compared to</a:t>
            </a:r>
            <a:endParaRPr lang="sr-Cyrl-CS" dirty="0"/>
          </a:p>
          <a:p>
            <a:pPr lvl="1"/>
            <a:r>
              <a:rPr lang="en" dirty="0"/>
              <a:t>the alternative that the slope is not equal to 0, in any direction</a:t>
            </a:r>
            <a:endParaRPr lang="sr-Cyrl-CS" dirty="0"/>
          </a:p>
          <a:p>
            <a:r>
              <a:rPr lang="en" dirty="0"/>
              <a:t>The test statistic is </a:t>
            </a:r>
            <a:r>
              <a:rPr lang="en" i="1" dirty="0"/>
              <a:t>b</a:t>
            </a:r>
            <a:r>
              <a:rPr lang="en" dirty="0"/>
              <a:t>/SE(</a:t>
            </a:r>
            <a:r>
              <a:rPr lang="en" i="1" dirty="0"/>
              <a:t>b</a:t>
            </a:r>
            <a:r>
              <a:rPr lang="en" dirty="0"/>
              <a:t>)</a:t>
            </a:r>
            <a:endParaRPr lang="sr-Cyrl-CS" dirty="0"/>
          </a:p>
          <a:p>
            <a:r>
              <a:rPr lang="en" dirty="0"/>
              <a:t>And if the null hypothesis is correct this will be from </a:t>
            </a:r>
            <a:r>
              <a:rPr lang="en" i="1" dirty="0"/>
              <a:t>t</a:t>
            </a:r>
            <a:r>
              <a:rPr lang="en" dirty="0"/>
              <a:t> distribution with </a:t>
            </a:r>
            <a:r>
              <a:rPr lang="en" i="1" dirty="0"/>
              <a:t>n</a:t>
            </a:r>
            <a:r>
              <a:rPr lang="en" dirty="0"/>
              <a:t> - 2 degrees of freedom </a:t>
            </a:r>
            <a:endParaRPr lang="sr-Latn-CS" dirty="0"/>
          </a:p>
        </p:txBody>
      </p:sp>
      <p:sp>
        <p:nvSpPr>
          <p:cNvPr id="11212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2128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1244"/>
              </p:ext>
            </p:extLst>
          </p:nvPr>
        </p:nvGraphicFramePr>
        <p:xfrm>
          <a:off x="2520735" y="5404485"/>
          <a:ext cx="4070779" cy="907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63700" imgH="368300" progId="Equation.3">
                  <p:embed/>
                </p:oleObj>
              </mc:Choice>
              <mc:Fallback>
                <p:oleObj name="Equation" r:id="rId3" imgW="1663700" imgH="3683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735" y="5404485"/>
                        <a:ext cx="4070779" cy="907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3D2E-1423-4B26-A917-1873C33F37D4}" type="slidenum">
              <a:rPr lang="en-US"/>
              <a:pPr/>
              <a:t>28</a:t>
            </a:fld>
            <a:endParaRPr lang="en-US"/>
          </a:p>
        </p:txBody>
      </p:sp>
      <p:sp>
        <p:nvSpPr>
          <p:cNvPr id="1123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Standard error of the regression coefficient</a:t>
            </a:r>
            <a:endParaRPr lang="sr-Latn-CS" sz="3600"/>
          </a:p>
        </p:txBody>
      </p:sp>
      <p:graphicFrame>
        <p:nvGraphicFramePr>
          <p:cNvPr id="7" name="Object 3">
            <a:extLst>
              <a:ext uri="{FF2B5EF4-FFF2-40B4-BE49-F238E27FC236}">
                <a16:creationId xmlns:a16="http://schemas.microsoft.com/office/drawing/2014/main" id="{6458A590-05C4-046F-7A95-A4B268025B61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323006"/>
              </p:ext>
            </p:extLst>
          </p:nvPr>
        </p:nvGraphicFramePr>
        <p:xfrm>
          <a:off x="1173163" y="1346200"/>
          <a:ext cx="6708775" cy="500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15380" imgH="4487338" progId="Word.Document.8">
                  <p:embed/>
                </p:oleObj>
              </mc:Choice>
              <mc:Fallback>
                <p:oleObj name="Document" r:id="rId3" imgW="6015380" imgH="4487338" progId="Word.Document.8">
                  <p:embed/>
                  <p:pic>
                    <p:nvPicPr>
                      <p:cNvPr id="11171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6317"/>
                      <a:stretch>
                        <a:fillRect/>
                      </a:stretch>
                    </p:blipFill>
                    <p:spPr bwMode="auto">
                      <a:xfrm>
                        <a:off x="1173163" y="1346200"/>
                        <a:ext cx="6708775" cy="5005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8803-73C4-4FE0-A768-CE064BF66447}" type="slidenum">
              <a:rPr lang="en-US"/>
              <a:pPr/>
              <a:t>29</a:t>
            </a:fld>
            <a:endParaRPr lang="en-US"/>
          </a:p>
        </p:txBody>
      </p:sp>
      <p:sp>
        <p:nvSpPr>
          <p:cNvPr id="1125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Correlation </a:t>
            </a:r>
            <a:endParaRPr lang="sr-Latn-CS"/>
          </a:p>
        </p:txBody>
      </p:sp>
      <p:sp>
        <p:nvSpPr>
          <p:cNvPr id="112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The regression method tells us something about the nature of the relationship between two variables</a:t>
            </a:r>
            <a:endParaRPr lang="sr-Cyrl-CS" dirty="0"/>
          </a:p>
          <a:p>
            <a:pPr lvl="2"/>
            <a:r>
              <a:rPr lang="en-US" dirty="0"/>
              <a:t>it does not say how faithful that relationship is</a:t>
            </a:r>
          </a:p>
          <a:p>
            <a:pPr lvl="1"/>
            <a:r>
              <a:rPr lang="en" dirty="0"/>
              <a:t>We use the correlation coefficient</a:t>
            </a:r>
            <a:endParaRPr lang="sr-Cyrl-CS" dirty="0"/>
          </a:p>
          <a:p>
            <a:pPr lvl="2"/>
            <a:r>
              <a:rPr lang="en" dirty="0"/>
              <a:t>it is based on the sum of the products around the mean of the two variables</a:t>
            </a:r>
            <a:endParaRPr lang="sr-Latn-C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4A6B0-B77D-4E7B-99BE-D30FDF94C7DE}" type="slidenum">
              <a:rPr lang="en-US"/>
              <a:pPr/>
              <a:t>3</a:t>
            </a:fld>
            <a:endParaRPr lang="en-US"/>
          </a:p>
        </p:txBody>
      </p:sp>
      <p:sp>
        <p:nvSpPr>
          <p:cNvPr id="107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/>
              <a:t>Scatter plot showing the relationship between FEV1 and height for a group of male medical students </a:t>
            </a:r>
          </a:p>
        </p:txBody>
      </p:sp>
      <p:pic>
        <p:nvPicPr>
          <p:cNvPr id="1202178" name="Picture 2">
            <a:extLst>
              <a:ext uri="{FF2B5EF4-FFF2-40B4-BE49-F238E27FC236}">
                <a16:creationId xmlns:a16="http://schemas.microsoft.com/office/drawing/2014/main" id="{3DC9634A-C506-FE38-BE19-87FCC1F81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734" y="1759034"/>
            <a:ext cx="5959939" cy="4556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71E-75A3-45C6-8B8A-FB824F48B8BA}" type="slidenum">
              <a:rPr lang="en-US"/>
              <a:pPr/>
              <a:t>30</a:t>
            </a:fld>
            <a:endParaRPr lang="en-US"/>
          </a:p>
        </p:txBody>
      </p:sp>
      <p:sp>
        <p:nvSpPr>
          <p:cNvPr id="1127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Scatter plot with axes through the middle </a:t>
            </a:r>
          </a:p>
        </p:txBody>
      </p:sp>
      <p:pic>
        <p:nvPicPr>
          <p:cNvPr id="1208322" name="Picture 2">
            <a:extLst>
              <a:ext uri="{FF2B5EF4-FFF2-40B4-BE49-F238E27FC236}">
                <a16:creationId xmlns:a16="http://schemas.microsoft.com/office/drawing/2014/main" id="{7D8DD657-7C67-9CFB-62A6-D1E35128A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042" y="1521265"/>
            <a:ext cx="6322885" cy="464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4FC0-0CF0-4B1F-8793-8BD2ABBE28EE}" type="slidenum">
              <a:rPr lang="en-US"/>
              <a:pPr/>
              <a:t>31</a:t>
            </a:fld>
            <a:endParaRPr lang="en-US"/>
          </a:p>
        </p:txBody>
      </p:sp>
      <p:sp>
        <p:nvSpPr>
          <p:cNvPr id="112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Correlation</a:t>
            </a:r>
            <a:endParaRPr lang="sr-Latn-CS"/>
          </a:p>
        </p:txBody>
      </p:sp>
      <p:sp>
        <p:nvSpPr>
          <p:cNvPr id="112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2400" dirty="0"/>
              <a:t>We say that there is </a:t>
            </a:r>
            <a:r>
              <a:rPr lang="en" sz="2400" b="1" dirty="0"/>
              <a:t>a positive correlation </a:t>
            </a:r>
            <a:r>
              <a:rPr lang="en" sz="2400" dirty="0"/>
              <a:t>between two variables</a:t>
            </a:r>
            <a:endParaRPr lang="sr-Cyrl-CS" sz="2400" dirty="0"/>
          </a:p>
          <a:p>
            <a:pPr lvl="1">
              <a:lnSpc>
                <a:spcPct val="90000"/>
              </a:lnSpc>
            </a:pPr>
            <a:r>
              <a:rPr lang="en" sz="2000" dirty="0"/>
              <a:t>while one increases, so does the other</a:t>
            </a:r>
            <a:endParaRPr lang="sr-Cyrl-CS" sz="2000" dirty="0"/>
          </a:p>
          <a:p>
            <a:pPr>
              <a:lnSpc>
                <a:spcPct val="90000"/>
              </a:lnSpc>
            </a:pPr>
            <a:r>
              <a:rPr lang="en" sz="2400" dirty="0"/>
              <a:t>For one variable to decrease while the other increases, most of the points lie in the upper left and lower right</a:t>
            </a:r>
            <a:endParaRPr lang="sr-Cyrl-CS" sz="2400" dirty="0"/>
          </a:p>
          <a:p>
            <a:pPr lvl="1">
              <a:lnSpc>
                <a:spcPct val="90000"/>
              </a:lnSpc>
            </a:pPr>
            <a:r>
              <a:rPr lang="en" sz="2000" dirty="0"/>
              <a:t>in this case the sum of the products would be negative and there would be a </a:t>
            </a:r>
            <a:r>
              <a:rPr lang="en" sz="2000" b="1" dirty="0"/>
              <a:t>negative correlation</a:t>
            </a:r>
            <a:r>
              <a:rPr lang="en" sz="2000" dirty="0"/>
              <a:t> between variables</a:t>
            </a:r>
            <a:endParaRPr lang="sr-Cyrl-CS" sz="2000" dirty="0"/>
          </a:p>
          <a:p>
            <a:pPr>
              <a:lnSpc>
                <a:spcPct val="90000"/>
              </a:lnSpc>
            </a:pPr>
            <a:r>
              <a:rPr lang="en" sz="2400" dirty="0"/>
              <a:t>When two variables are not related, we have a scatter plot with approximately the same number of points in each of the parts</a:t>
            </a:r>
            <a:endParaRPr lang="sr-Cyrl-CS" sz="2400" dirty="0"/>
          </a:p>
          <a:p>
            <a:pPr lvl="1">
              <a:lnSpc>
                <a:spcPct val="90000"/>
              </a:lnSpc>
            </a:pPr>
            <a:r>
              <a:rPr lang="en" sz="2000" dirty="0"/>
              <a:t>there is </a:t>
            </a:r>
            <a:r>
              <a:rPr lang="en" sz="2000" b="1" dirty="0"/>
              <a:t>zero </a:t>
            </a:r>
            <a:r>
              <a:rPr lang="en" sz="2000" dirty="0"/>
              <a:t>or </a:t>
            </a:r>
            <a:r>
              <a:rPr lang="en" sz="2000" b="1" dirty="0"/>
              <a:t>no correlation</a:t>
            </a:r>
            <a:r>
              <a:rPr lang="en" sz="2000" dirty="0"/>
              <a:t> </a:t>
            </a:r>
            <a:r>
              <a:rPr lang="en" sz="2000" b="1" dirty="0"/>
              <a:t>correlations</a:t>
            </a:r>
            <a:endParaRPr lang="sr-Cyrl-C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F</a:t>
            </a:r>
            <a:r>
              <a:rPr lang="en" sz="2000" dirty="0"/>
              <a:t>or variables are said </a:t>
            </a:r>
            <a:r>
              <a:rPr lang="en" sz="2000" b="1" dirty="0"/>
              <a:t>not to be in</a:t>
            </a:r>
            <a:r>
              <a:rPr lang="en" sz="2000" dirty="0"/>
              <a:t> </a:t>
            </a:r>
            <a:r>
              <a:rPr lang="en" sz="2000" b="1" dirty="0"/>
              <a:t>correlation</a:t>
            </a:r>
            <a:endParaRPr lang="sr-Latn-CS" sz="2000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DE56-23F4-43B1-9132-95097480A761}" type="slidenum">
              <a:rPr lang="en-US"/>
              <a:pPr/>
              <a:t>32</a:t>
            </a:fld>
            <a:endParaRPr lang="en-US"/>
          </a:p>
        </p:txBody>
      </p:sp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Correlation</a:t>
            </a:r>
            <a:endParaRPr lang="sr-Latn-CS"/>
          </a:p>
        </p:txBody>
      </p:sp>
      <p:sp>
        <p:nvSpPr>
          <p:cNvPr id="113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And if we divide the sum of the products by the square root of the sum of the squares of </a:t>
            </a:r>
            <a:r>
              <a:rPr lang="en" i="1" dirty="0"/>
              <a:t>X </a:t>
            </a:r>
            <a:r>
              <a:rPr lang="en" dirty="0"/>
              <a:t>and </a:t>
            </a:r>
            <a:r>
              <a:rPr lang="en" i="1" dirty="0"/>
              <a:t>Y</a:t>
            </a:r>
            <a:endParaRPr lang="sr-Cyrl-CS" i="1" dirty="0"/>
          </a:p>
          <a:p>
            <a:pPr lvl="1"/>
            <a:r>
              <a:rPr lang="en" dirty="0"/>
              <a:t> we find the dimensionless coefficient</a:t>
            </a:r>
            <a:endParaRPr lang="sr-Cyrl-CS" dirty="0"/>
          </a:p>
          <a:p>
            <a:r>
              <a:rPr lang="en" dirty="0"/>
              <a:t>This gives</a:t>
            </a:r>
            <a:r>
              <a:rPr lang="en" b="1" dirty="0"/>
              <a:t> </a:t>
            </a:r>
            <a:r>
              <a:rPr lang="en" dirty="0"/>
              <a:t>us </a:t>
            </a:r>
            <a:r>
              <a:rPr lang="sr-Latn-CS" b="1" dirty="0"/>
              <a:t>product moment correlation coefficient</a:t>
            </a:r>
            <a:endParaRPr lang="en-US" dirty="0"/>
          </a:p>
          <a:p>
            <a:pPr lvl="1"/>
            <a:r>
              <a:rPr lang="en" dirty="0"/>
              <a:t>or </a:t>
            </a:r>
            <a:r>
              <a:rPr lang="en" b="1" dirty="0"/>
              <a:t>coefficient</a:t>
            </a:r>
            <a:r>
              <a:rPr lang="en" dirty="0"/>
              <a:t> </a:t>
            </a:r>
            <a:r>
              <a:rPr lang="en" b="1" dirty="0"/>
              <a:t>correlation </a:t>
            </a:r>
            <a:r>
              <a:rPr lang="en" dirty="0"/>
              <a:t>, usually denoted by </a:t>
            </a:r>
            <a:r>
              <a:rPr lang="en" i="1" dirty="0"/>
              <a:t>r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6345-2F44-4D5E-87B0-3675CAFA8E6D}" type="slidenum">
              <a:rPr lang="en-US"/>
              <a:pPr/>
              <a:t>33</a:t>
            </a:fld>
            <a:endParaRPr lang="en-US"/>
          </a:p>
        </p:txBody>
      </p:sp>
      <p:sp>
        <p:nvSpPr>
          <p:cNvPr id="1133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Correlation</a:t>
            </a:r>
            <a:endParaRPr lang="sr-Latn-CS"/>
          </a:p>
        </p:txBody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If </a:t>
            </a:r>
            <a:r>
              <a:rPr lang="en" i="1" dirty="0"/>
              <a:t>n</a:t>
            </a:r>
            <a:r>
              <a:rPr lang="en" dirty="0"/>
              <a:t> pairs of observations marked with (</a:t>
            </a:r>
            <a:r>
              <a:rPr lang="en" i="1" dirty="0"/>
              <a:t>x</a:t>
            </a:r>
            <a:r>
              <a:rPr lang="en" i="1" baseline="-25000" dirty="0"/>
              <a:t>i</a:t>
            </a:r>
            <a:r>
              <a:rPr lang="en" dirty="0"/>
              <a:t>, </a:t>
            </a:r>
            <a:r>
              <a:rPr lang="en" i="1" dirty="0"/>
              <a:t>y</a:t>
            </a:r>
            <a:r>
              <a:rPr lang="en" i="1" baseline="-25000" dirty="0"/>
              <a:t>i</a:t>
            </a:r>
            <a:r>
              <a:rPr lang="en" dirty="0"/>
              <a:t>), then </a:t>
            </a:r>
            <a:r>
              <a:rPr lang="en" i="1" dirty="0"/>
              <a:t>r</a:t>
            </a:r>
            <a:r>
              <a:rPr lang="en" dirty="0"/>
              <a:t> gets by using</a:t>
            </a:r>
            <a:endParaRPr lang="sr-Latn-CS" dirty="0"/>
          </a:p>
        </p:txBody>
      </p:sp>
      <p:sp>
        <p:nvSpPr>
          <p:cNvPr id="1133572" name="Rectangle 4"/>
          <p:cNvSpPr>
            <a:spLocks noChangeArrowheads="1"/>
          </p:cNvSpPr>
          <p:nvPr/>
        </p:nvSpPr>
        <p:spPr bwMode="auto">
          <a:xfrm>
            <a:off x="0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3574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33575" name="Object 7"/>
          <p:cNvGraphicFramePr>
            <a:graphicFrameLocks noChangeAspect="1"/>
          </p:cNvGraphicFramePr>
          <p:nvPr/>
        </p:nvGraphicFramePr>
        <p:xfrm>
          <a:off x="822325" y="5383213"/>
          <a:ext cx="4510088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icrosoft Equation 3.0" r:id="rId3" imgW="1752600" imgH="381000" progId="Equation.3">
                  <p:embed/>
                </p:oleObj>
              </mc:Choice>
              <mc:Fallback>
                <p:oleObj name="Microsoft Equation 3.0" r:id="rId3" imgW="1752600" imgH="3810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325" y="5383213"/>
                        <a:ext cx="4510088" cy="981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33576" name="Picture 8">
            <a:extLst>
              <a:ext uri="{FF2B5EF4-FFF2-40B4-BE49-F238E27FC236}">
                <a16:creationId xmlns:a16="http://schemas.microsoft.com/office/drawing/2014/main" id="{31E6AD1F-09B3-E164-CE67-F8C9CA318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798765"/>
            <a:ext cx="4075113" cy="240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C5C4-61B9-4D75-A5EB-7BA81094922E}" type="slidenum">
              <a:rPr lang="en-US"/>
              <a:pPr/>
              <a:t>34</a:t>
            </a:fld>
            <a:endParaRPr lang="en-US"/>
          </a:p>
        </p:txBody>
      </p:sp>
      <p:sp>
        <p:nvSpPr>
          <p:cNvPr id="1135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Correlation</a:t>
            </a:r>
            <a:endParaRPr lang="sr-Latn-CS"/>
          </a:p>
        </p:txBody>
      </p:sp>
      <p:sp>
        <p:nvSpPr>
          <p:cNvPr id="113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/>
              <a:t>When all points lie exactly on a straight line such that </a:t>
            </a:r>
            <a:r>
              <a:rPr lang="en" i="1"/>
              <a:t>Y </a:t>
            </a:r>
            <a:r>
              <a:rPr lang="en"/>
              <a:t>increases as </a:t>
            </a:r>
            <a:r>
              <a:rPr lang="en" i="1"/>
              <a:t>X </a:t>
            </a:r>
            <a:r>
              <a:rPr lang="en"/>
              <a:t>increases</a:t>
            </a:r>
            <a:endParaRPr lang="sr-Latn-CS"/>
          </a:p>
          <a:p>
            <a:pPr lvl="1"/>
            <a:r>
              <a:rPr lang="en" i="1"/>
              <a:t>r </a:t>
            </a:r>
            <a:r>
              <a:rPr lang="en"/>
              <a:t>= 1</a:t>
            </a:r>
            <a:endParaRPr lang="en-US"/>
          </a:p>
          <a:p>
            <a:r>
              <a:rPr lang="en"/>
              <a:t>When all points lie exactly on a straight line with a negative slope</a:t>
            </a:r>
            <a:endParaRPr lang="en-US"/>
          </a:p>
          <a:p>
            <a:pPr lvl="1"/>
            <a:r>
              <a:rPr lang="en" i="1"/>
              <a:t>r </a:t>
            </a:r>
            <a:r>
              <a:rPr lang="en"/>
              <a:t>= -1</a:t>
            </a:r>
            <a:endParaRPr lang="en-US"/>
          </a:p>
          <a:p>
            <a:r>
              <a:rPr lang="en"/>
              <a:t>When there is no connection at all</a:t>
            </a:r>
            <a:endParaRPr lang="en-US"/>
          </a:p>
          <a:p>
            <a:pPr lvl="1"/>
            <a:r>
              <a:rPr lang="en" i="1"/>
              <a:t>r </a:t>
            </a:r>
            <a:r>
              <a:rPr lang="en"/>
              <a:t>= 0</a:t>
            </a:r>
            <a:endParaRPr lang="sr-Latn-CS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7510A-2427-407B-A515-04469E6E672C}" type="slidenum">
              <a:rPr lang="en-US"/>
              <a:pPr/>
              <a:t>35</a:t>
            </a:fld>
            <a:endParaRPr lang="en-US"/>
          </a:p>
        </p:txBody>
      </p:sp>
      <p:sp>
        <p:nvSpPr>
          <p:cNvPr id="1137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000"/>
              <a:t>Data where the correlation coefficient can be confusing </a:t>
            </a:r>
            <a:endParaRPr lang="sr-Latn-CS" sz="3000"/>
          </a:p>
        </p:txBody>
      </p:sp>
      <p:pic>
        <p:nvPicPr>
          <p:cNvPr id="1209346" name="Picture 2">
            <a:extLst>
              <a:ext uri="{FF2B5EF4-FFF2-40B4-BE49-F238E27FC236}">
                <a16:creationId xmlns:a16="http://schemas.microsoft.com/office/drawing/2014/main" id="{6F3DA51E-A40D-CE5B-BB57-D48D6C374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2147094"/>
            <a:ext cx="8019152" cy="279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7BDA-7F52-410F-8909-639CE07DE30D}" type="slidenum">
              <a:rPr lang="en-US"/>
              <a:pPr/>
              <a:t>36</a:t>
            </a:fld>
            <a:endParaRPr lang="en-US"/>
          </a:p>
        </p:txBody>
      </p:sp>
      <p:sp>
        <p:nvSpPr>
          <p:cNvPr id="1139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Correlation</a:t>
            </a:r>
            <a:endParaRPr lang="sr-Latn-CS"/>
          </a:p>
        </p:txBody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600" i="1" dirty="0"/>
              <a:t>Y = a + bX</a:t>
            </a:r>
            <a:r>
              <a:rPr lang="en" sz="2600" dirty="0"/>
              <a:t> regression </a:t>
            </a:r>
            <a:r>
              <a:rPr lang="en" sz="2600" i="1" dirty="0"/>
              <a:t>Y</a:t>
            </a:r>
            <a:r>
              <a:rPr lang="en" sz="2600" dirty="0"/>
              <a:t> on </a:t>
            </a:r>
            <a:r>
              <a:rPr lang="en" sz="2600" i="1" dirty="0"/>
              <a:t>X</a:t>
            </a:r>
            <a:r>
              <a:rPr lang="en" sz="2600" dirty="0"/>
              <a:t> </a:t>
            </a:r>
          </a:p>
          <a:p>
            <a:r>
              <a:rPr lang="en" sz="2600" dirty="0"/>
              <a:t>                      regression </a:t>
            </a:r>
            <a:r>
              <a:rPr lang="en" sz="2600" i="1" dirty="0"/>
              <a:t>of X</a:t>
            </a:r>
            <a:r>
              <a:rPr lang="en" sz="2600" dirty="0"/>
              <a:t> on </a:t>
            </a:r>
            <a:r>
              <a:rPr lang="en" sz="2600" i="1" dirty="0"/>
              <a:t>Y</a:t>
            </a:r>
          </a:p>
          <a:p>
            <a:r>
              <a:rPr lang="en" sz="2600" dirty="0"/>
              <a:t> </a:t>
            </a:r>
          </a:p>
          <a:p>
            <a:pPr>
              <a:spcBef>
                <a:spcPct val="50000"/>
              </a:spcBef>
            </a:pPr>
            <a:r>
              <a:rPr lang="en" sz="2600" dirty="0"/>
              <a:t>For FEV 1 data</a:t>
            </a:r>
            <a:endParaRPr lang="sr-Latn-CS" sz="2600" dirty="0"/>
          </a:p>
          <a:p>
            <a:pPr lvl="1"/>
            <a:r>
              <a:rPr lang="en" sz="2600" i="1" dirty="0"/>
              <a:t>b </a:t>
            </a:r>
            <a:r>
              <a:rPr lang="en" sz="2600" dirty="0"/>
              <a:t>= 0.074389 and </a:t>
            </a:r>
            <a:r>
              <a:rPr lang="en" sz="2600" i="1" dirty="0"/>
              <a:t>b′ </a:t>
            </a:r>
            <a:r>
              <a:rPr lang="en" sz="2600" dirty="0"/>
              <a:t>= 4.5424</a:t>
            </a:r>
            <a:endParaRPr lang="sr-Latn-CS" sz="2600" dirty="0"/>
          </a:p>
          <a:p>
            <a:pPr lvl="1"/>
            <a:r>
              <a:rPr lang="en" sz="2600" dirty="0"/>
              <a:t>r = 0.58129</a:t>
            </a:r>
            <a:endParaRPr lang="sr-Latn-CS" sz="2600" dirty="0"/>
          </a:p>
          <a:p>
            <a:pPr>
              <a:buFontTx/>
              <a:buNone/>
            </a:pPr>
            <a:r>
              <a:rPr lang="en" sz="2600" dirty="0"/>
              <a:t> </a:t>
            </a:r>
          </a:p>
        </p:txBody>
      </p:sp>
      <p:sp>
        <p:nvSpPr>
          <p:cNvPr id="11397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39717" name="Object 5"/>
          <p:cNvGraphicFramePr>
            <a:graphicFrameLocks noChangeAspect="1"/>
          </p:cNvGraphicFramePr>
          <p:nvPr/>
        </p:nvGraphicFramePr>
        <p:xfrm>
          <a:off x="849313" y="2024063"/>
          <a:ext cx="2039937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98197" imgH="165028" progId="Equation.3">
                  <p:embed/>
                </p:oleObj>
              </mc:Choice>
              <mc:Fallback>
                <p:oleObj name="Equation" r:id="rId3" imgW="698197" imgH="165028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313" y="2024063"/>
                        <a:ext cx="2039937" cy="47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97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39719" name="Object 7"/>
          <p:cNvGraphicFramePr>
            <a:graphicFrameLocks noChangeAspect="1"/>
          </p:cNvGraphicFramePr>
          <p:nvPr/>
        </p:nvGraphicFramePr>
        <p:xfrm>
          <a:off x="874713" y="2452688"/>
          <a:ext cx="1285875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57200" imgH="190500" progId="Equation.3">
                  <p:embed/>
                </p:oleObj>
              </mc:Choice>
              <mc:Fallback>
                <p:oleObj name="Equation" r:id="rId5" imgW="457200" imgH="1905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713" y="2452688"/>
                        <a:ext cx="1285875" cy="534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39721" name="Picture 9">
            <a:extLst>
              <a:ext uri="{FF2B5EF4-FFF2-40B4-BE49-F238E27FC236}">
                <a16:creationId xmlns:a16="http://schemas.microsoft.com/office/drawing/2014/main" id="{D6C0E1CA-6325-008C-4A17-8A27D0E68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673601"/>
            <a:ext cx="428625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9722" name="Picture 10">
            <a:extLst>
              <a:ext uri="{FF2B5EF4-FFF2-40B4-BE49-F238E27FC236}">
                <a16:creationId xmlns:a16="http://schemas.microsoft.com/office/drawing/2014/main" id="{F66FDD11-AD76-0E28-5C01-4F867286E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5305902"/>
            <a:ext cx="3810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BC9B-EB5C-47E9-BF70-70D2BBEAE6A2}" type="slidenum">
              <a:rPr lang="en-US"/>
              <a:pPr/>
              <a:t>37</a:t>
            </a:fld>
            <a:endParaRPr lang="en-US"/>
          </a:p>
        </p:txBody>
      </p:sp>
      <p:sp>
        <p:nvSpPr>
          <p:cNvPr id="1152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Using the correlation coefficient </a:t>
            </a:r>
          </a:p>
        </p:txBody>
      </p:sp>
      <p:sp>
        <p:nvSpPr>
          <p:cNvPr id="115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400" dirty="0"/>
              <a:t>Using the table of 5% and 1% points of the distribution of the correlation coefficient r , provides</a:t>
            </a:r>
          </a:p>
          <a:p>
            <a:pPr lvl="1"/>
            <a:r>
              <a:rPr lang="en" sz="2000" dirty="0"/>
              <a:t>simply testing the null hypothesis that the variables are not linearly related</a:t>
            </a:r>
            <a:endParaRPr lang="sr-Cyrl-CS" sz="2000" dirty="0"/>
          </a:p>
          <a:p>
            <a:pPr lvl="1"/>
            <a:r>
              <a:rPr lang="en" sz="2000" dirty="0"/>
              <a:t>there are fewer calculations compared to the regression </a:t>
            </a:r>
            <a:endParaRPr lang="sr-Cyrl-CS" sz="2000" dirty="0"/>
          </a:p>
          <a:p>
            <a:r>
              <a:rPr lang="en" sz="2400" dirty="0"/>
              <a:t>It is used as a summary statistic for the strength of the relationship between two variables</a:t>
            </a:r>
            <a:endParaRPr lang="sr-Cyrl-CS" sz="2400" dirty="0"/>
          </a:p>
          <a:p>
            <a:pPr lvl="1"/>
            <a:r>
              <a:rPr lang="en" sz="2000" dirty="0"/>
              <a:t>of great value when we consider the interrelationships between a large number of variables</a:t>
            </a:r>
          </a:p>
          <a:p>
            <a:r>
              <a:rPr lang="en" sz="2400" dirty="0"/>
              <a:t>We can set up a squared series of correlations for each pair of variables, called</a:t>
            </a:r>
            <a:endParaRPr lang="sr-Cyrl-CS" sz="2400" dirty="0"/>
          </a:p>
          <a:p>
            <a:pPr lvl="1"/>
            <a:r>
              <a:rPr lang="en" sz="2000" b="1" dirty="0"/>
              <a:t>correlation matrix</a:t>
            </a: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42C0E-7B49-4184-988B-AF59AB7A56E0}" type="slidenum">
              <a:rPr lang="en-US"/>
              <a:pPr/>
              <a:t>38</a:t>
            </a:fld>
            <a:endParaRPr lang="en-US"/>
          </a:p>
        </p:txBody>
      </p:sp>
      <p:sp>
        <p:nvSpPr>
          <p:cNvPr id="94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83909" y="109537"/>
            <a:ext cx="8261350" cy="1143000"/>
          </a:xfrm>
        </p:spPr>
        <p:txBody>
          <a:bodyPr/>
          <a:lstStyle/>
          <a:p>
            <a:r>
              <a:rPr lang="en" dirty="0"/>
              <a:t>Summary table of properties of basic statistical </a:t>
            </a:r>
            <a:r>
              <a:rPr lang="en"/>
              <a:t>techniques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7A437E-6636-1CB5-8FF0-0BCEA5744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56" y="1373980"/>
            <a:ext cx="7079075" cy="50911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7DEF-91CD-479B-A4EE-6CAD3281B1BE}" type="slidenum">
              <a:rPr lang="en-US"/>
              <a:pPr/>
              <a:t>4</a:t>
            </a:fld>
            <a:endParaRPr lang="en-US"/>
          </a:p>
        </p:txBody>
      </p:sp>
      <p:sp>
        <p:nvSpPr>
          <p:cNvPr id="107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Coefficients of a straight line </a:t>
            </a:r>
          </a:p>
        </p:txBody>
      </p:sp>
      <p:pic>
        <p:nvPicPr>
          <p:cNvPr id="1203202" name="Picture 2">
            <a:extLst>
              <a:ext uri="{FF2B5EF4-FFF2-40B4-BE49-F238E27FC236}">
                <a16:creationId xmlns:a16="http://schemas.microsoft.com/office/drawing/2014/main" id="{99164E7F-F4A9-4AA4-8D48-735820424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4" y="1747837"/>
            <a:ext cx="5855823" cy="4593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F8-6E28-4A47-BE41-1D63D0530DB8}" type="slidenum">
              <a:rPr lang="en-US"/>
              <a:pPr/>
              <a:t>5</a:t>
            </a:fld>
            <a:endParaRPr lang="en-US"/>
          </a:p>
        </p:txBody>
      </p:sp>
      <p:sp>
        <p:nvSpPr>
          <p:cNvPr id="107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Regression </a:t>
            </a:r>
          </a:p>
        </p:txBody>
      </p:sp>
      <p:sp>
        <p:nvSpPr>
          <p:cNvPr id="107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2800" b="1" dirty="0"/>
              <a:t>Regression</a:t>
            </a:r>
            <a:r>
              <a:rPr lang="en" sz="2800" dirty="0"/>
              <a:t> is a method of estimating the numerical relationship between variables</a:t>
            </a:r>
            <a:endParaRPr lang="sr-Cyrl-CS" sz="2800" dirty="0"/>
          </a:p>
          <a:p>
            <a:pPr>
              <a:lnSpc>
                <a:spcPct val="90000"/>
              </a:lnSpc>
            </a:pPr>
            <a:r>
              <a:rPr lang="en" sz="2800" dirty="0"/>
              <a:t>The name "regression" is due to Galton (1886), who developed a technique to examine the relationship between the height of children and their parents </a:t>
            </a:r>
            <a:endParaRPr lang="sr-Cyrl-CS" sz="2800" dirty="0"/>
          </a:p>
          <a:p>
            <a:pPr lvl="1">
              <a:lnSpc>
                <a:spcPct val="90000"/>
              </a:lnSpc>
            </a:pPr>
            <a:r>
              <a:rPr lang="en" sz="2400" dirty="0"/>
              <a:t>he noticed that if we select a group of parents of a given height, the average height of their children will be closer to the average height of the population than the height of the given parents</a:t>
            </a:r>
            <a:endParaRPr lang="sr-Cyrl-CS" sz="2400" dirty="0"/>
          </a:p>
          <a:p>
            <a:pPr>
              <a:lnSpc>
                <a:spcPct val="90000"/>
              </a:lnSpc>
            </a:pPr>
            <a:r>
              <a:rPr lang="en" sz="2800" dirty="0"/>
              <a:t>Now it's called </a:t>
            </a:r>
            <a:r>
              <a:rPr lang="en" sz="2800" b="1" dirty="0"/>
              <a:t>regression towards the mean</a:t>
            </a:r>
            <a:endParaRPr lang="en" sz="2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51C5-FA7F-4249-A5B7-920768FB9F4E}" type="slidenum">
              <a:rPr lang="en-US"/>
              <a:pPr/>
              <a:t>6</a:t>
            </a:fld>
            <a:endParaRPr lang="en-US"/>
          </a:p>
        </p:txBody>
      </p:sp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Regression</a:t>
            </a:r>
            <a:endParaRPr lang="sr-Latn-CS"/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0350"/>
            <a:ext cx="8229600" cy="4725988"/>
          </a:xfrm>
        </p:spPr>
        <p:txBody>
          <a:bodyPr/>
          <a:lstStyle/>
          <a:p>
            <a:r>
              <a:rPr lang="en" sz="2200" dirty="0"/>
              <a:t>We are interested in how well one variable can be used to predict another variable</a:t>
            </a:r>
          </a:p>
          <a:p>
            <a:r>
              <a:rPr lang="en" sz="2200" dirty="0"/>
              <a:t>We have two types of variables:</a:t>
            </a:r>
            <a:endParaRPr lang="sr-Cyrl-CS" sz="2200" dirty="0"/>
          </a:p>
          <a:p>
            <a:pPr lvl="1"/>
            <a:r>
              <a:rPr lang="en" sz="1800" dirty="0"/>
              <a:t>predictor or variable that explains X</a:t>
            </a:r>
            <a:r>
              <a:rPr lang="en" sz="1800" i="1" dirty="0"/>
              <a:t>, </a:t>
            </a:r>
            <a:r>
              <a:rPr lang="en" sz="1800" dirty="0"/>
              <a:t>height</a:t>
            </a:r>
            <a:endParaRPr lang="sr-Cyrl-CS" sz="1800" dirty="0"/>
          </a:p>
          <a:p>
            <a:pPr lvl="1"/>
            <a:r>
              <a:rPr lang="en" sz="1800" dirty="0"/>
              <a:t>the outcome variable we are trying to predict Y, FEV1</a:t>
            </a:r>
            <a:endParaRPr lang="sr-Cyrl-CS" sz="1800" dirty="0"/>
          </a:p>
          <a:p>
            <a:r>
              <a:rPr lang="en" sz="2200" dirty="0"/>
              <a:t>The relationship between them can be written as</a:t>
            </a:r>
            <a:endParaRPr lang="sr-Cyrl-CS" sz="2200" dirty="0"/>
          </a:p>
          <a:p>
            <a:pPr lvl="1"/>
            <a:r>
              <a:rPr lang="en" sz="1800" i="1" dirty="0"/>
              <a:t>Y </a:t>
            </a:r>
            <a:r>
              <a:rPr lang="en" sz="1800" dirty="0"/>
              <a:t>= a + b </a:t>
            </a:r>
            <a:r>
              <a:rPr lang="en" sz="1800" i="1" dirty="0"/>
              <a:t>X </a:t>
            </a:r>
            <a:r>
              <a:rPr lang="en" sz="1800" dirty="0"/>
              <a:t>+ E</a:t>
            </a:r>
            <a:endParaRPr lang="en-US" sz="1800" dirty="0"/>
          </a:p>
          <a:p>
            <a:r>
              <a:rPr lang="en" sz="2200" dirty="0"/>
              <a:t>a and </a:t>
            </a:r>
            <a:r>
              <a:rPr lang="en" sz="2200" i="1" dirty="0"/>
              <a:t>b</a:t>
            </a:r>
            <a:r>
              <a:rPr lang="en" sz="2200" dirty="0"/>
              <a:t> constants</a:t>
            </a:r>
            <a:endParaRPr lang="sr-Cyrl-CS" sz="2200" dirty="0"/>
          </a:p>
          <a:p>
            <a:r>
              <a:rPr lang="en" sz="2200" i="1" dirty="0"/>
              <a:t>E </a:t>
            </a:r>
            <a:r>
              <a:rPr lang="en" sz="2200" dirty="0"/>
              <a:t>is a random variable with mean 0, called an </a:t>
            </a:r>
            <a:r>
              <a:rPr lang="en" sz="2200" b="1" dirty="0"/>
              <a:t>error</a:t>
            </a:r>
            <a:r>
              <a:rPr lang="en" sz="2200" dirty="0"/>
              <a:t>, which represents that part of the variability of </a:t>
            </a:r>
            <a:r>
              <a:rPr lang="en" sz="2200" i="1" dirty="0"/>
              <a:t>Y </a:t>
            </a:r>
            <a:r>
              <a:rPr lang="en" sz="2200" dirty="0"/>
              <a:t>that is not explained by the </a:t>
            </a:r>
            <a:r>
              <a:rPr lang="en" sz="2200" b="1" dirty="0"/>
              <a:t>relationship </a:t>
            </a:r>
            <a:r>
              <a:rPr lang="en" sz="2200" dirty="0"/>
              <a:t>with </a:t>
            </a:r>
            <a:r>
              <a:rPr lang="en" sz="2200" i="1" dirty="0"/>
              <a:t>X</a:t>
            </a:r>
            <a:endParaRPr lang="sr-Latn-CS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F937-C034-45E5-BD93-F1395EA08B9F}" type="slidenum">
              <a:rPr lang="en-US"/>
              <a:pPr/>
              <a:t>7</a:t>
            </a:fld>
            <a:endParaRPr lang="en-US"/>
          </a:p>
        </p:txBody>
      </p:sp>
      <p:sp>
        <p:nvSpPr>
          <p:cNvPr id="108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The method of least squares </a:t>
            </a:r>
            <a:endParaRPr lang="sr-Latn-CS"/>
          </a:p>
        </p:txBody>
      </p:sp>
      <p:pic>
        <p:nvPicPr>
          <p:cNvPr id="1204226" name="Picture 2">
            <a:extLst>
              <a:ext uri="{FF2B5EF4-FFF2-40B4-BE49-F238E27FC236}">
                <a16:creationId xmlns:a16="http://schemas.microsoft.com/office/drawing/2014/main" id="{79DE6CA6-DF3B-A710-E706-41F6F6354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386" y="1638491"/>
            <a:ext cx="5780151" cy="441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AD68-CFA9-4D1B-A24C-D04C80A0F502}" type="slidenum">
              <a:rPr lang="en-US"/>
              <a:pPr/>
              <a:t>8</a:t>
            </a:fld>
            <a:endParaRPr lang="en-US"/>
          </a:p>
        </p:txBody>
      </p:sp>
      <p:sp>
        <p:nvSpPr>
          <p:cNvPr id="108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Deviation from the line in direction</a:t>
            </a:r>
            <a:r>
              <a:rPr lang="en" sz="3600" i="1" dirty="0"/>
              <a:t> </a:t>
            </a:r>
            <a:r>
              <a:rPr lang="en" sz="3600" dirty="0"/>
              <a:t>" </a:t>
            </a:r>
            <a:r>
              <a:rPr lang="en" sz="3600" i="1" dirty="0"/>
              <a:t>y</a:t>
            </a:r>
            <a:r>
              <a:rPr lang="en" sz="3600" dirty="0"/>
              <a:t>"</a:t>
            </a:r>
            <a:endParaRPr lang="en-US" sz="3600" dirty="0"/>
          </a:p>
        </p:txBody>
      </p:sp>
      <p:pic>
        <p:nvPicPr>
          <p:cNvPr id="1205250" name="Picture 2">
            <a:extLst>
              <a:ext uri="{FF2B5EF4-FFF2-40B4-BE49-F238E27FC236}">
                <a16:creationId xmlns:a16="http://schemas.microsoft.com/office/drawing/2014/main" id="{47B58FF6-8F15-7A0F-86D8-3A871FF3E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1504378"/>
            <a:ext cx="6121400" cy="4489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15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F9C3-CD04-4EC3-8969-3E4B153F44EB}" type="slidenum">
              <a:rPr lang="en-US"/>
              <a:pPr/>
              <a:t>9</a:t>
            </a:fld>
            <a:endParaRPr lang="en-US"/>
          </a:p>
        </p:txBody>
      </p:sp>
      <p:sp>
        <p:nvSpPr>
          <p:cNvPr id="108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The method of least squares</a:t>
            </a:r>
            <a:endParaRPr lang="sr-Latn-CS" sz="4400"/>
          </a:p>
        </p:txBody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" dirty="0"/>
              <a:t>The least squares method is the best method if there are</a:t>
            </a:r>
            <a:endParaRPr lang="sr-Latn-CS" dirty="0"/>
          </a:p>
          <a:p>
            <a:pPr lvl="1">
              <a:lnSpc>
                <a:spcPct val="95000"/>
              </a:lnSpc>
            </a:pPr>
            <a:r>
              <a:rPr lang="en" dirty="0"/>
              <a:t>deviations from the line Normally distributed with uniform variance along the line</a:t>
            </a:r>
            <a:endParaRPr lang="sr-Latn-CS" dirty="0"/>
          </a:p>
          <a:p>
            <a:pPr>
              <a:lnSpc>
                <a:spcPct val="95000"/>
              </a:lnSpc>
            </a:pPr>
            <a:r>
              <a:rPr lang="en" dirty="0"/>
              <a:t>Regression tends to remove from </a:t>
            </a:r>
            <a:r>
              <a:rPr lang="en" i="1" dirty="0"/>
              <a:t>Y</a:t>
            </a:r>
            <a:r>
              <a:rPr lang="en" dirty="0"/>
              <a:t> variability between subjects and leave measurement error</a:t>
            </a:r>
            <a:endParaRPr lang="sr-Latn-CS" dirty="0"/>
          </a:p>
          <a:p>
            <a:pPr lvl="1">
              <a:lnSpc>
                <a:spcPct val="95000"/>
              </a:lnSpc>
            </a:pPr>
            <a:r>
              <a:rPr lang="en" dirty="0"/>
              <a:t>which will probably be Normal</a:t>
            </a:r>
            <a:endParaRPr lang="sr-Latn-C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264</TotalTime>
  <Words>2168</Words>
  <Application>Microsoft Office PowerPoint</Application>
  <PresentationFormat>On-screen Show (4:3)</PresentationFormat>
  <Paragraphs>308</Paragraphs>
  <Slides>38</Slides>
  <Notes>37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FIT slajd predavanja</vt:lpstr>
      <vt:lpstr>Equation</vt:lpstr>
      <vt:lpstr>Document</vt:lpstr>
      <vt:lpstr>Microsoft Equation 3.0</vt:lpstr>
      <vt:lpstr>      REGRESSION AND CORRELATION</vt:lpstr>
      <vt:lpstr>Scatter diagram</vt:lpstr>
      <vt:lpstr>Scatter plot showing the relationship between FEV1 and height for a group of male medical students </vt:lpstr>
      <vt:lpstr>Coefficients of a straight line </vt:lpstr>
      <vt:lpstr>Regression </vt:lpstr>
      <vt:lpstr>Regression</vt:lpstr>
      <vt:lpstr>The method of least squares </vt:lpstr>
      <vt:lpstr>Deviation from the line in direction " y"</vt:lpstr>
      <vt:lpstr>The method of least squares</vt:lpstr>
      <vt:lpstr>The method of least squares</vt:lpstr>
      <vt:lpstr>The method of least squares</vt:lpstr>
      <vt:lpstr>The method of least squares</vt:lpstr>
      <vt:lpstr>The method of least squares</vt:lpstr>
      <vt:lpstr>The method of least squares</vt:lpstr>
      <vt:lpstr>The method of least squares</vt:lpstr>
      <vt:lpstr>The method of least squares</vt:lpstr>
      <vt:lpstr>The method of least squares</vt:lpstr>
      <vt:lpstr>Regression of FEV1 for height </vt:lpstr>
      <vt:lpstr>Regression of height on FEV1</vt:lpstr>
      <vt:lpstr>Regression line for data from the table for FEV1 and height for 20 male medical students </vt:lpstr>
      <vt:lpstr>Standard error of the regression coefficient </vt:lpstr>
      <vt:lpstr>Standard error of the regression coefficient</vt:lpstr>
      <vt:lpstr>Standard error of the regression coefficient</vt:lpstr>
      <vt:lpstr>Standard error of the regression coefficient</vt:lpstr>
      <vt:lpstr>Standard error of the regression coefficient</vt:lpstr>
      <vt:lpstr>Standard error of the regression coefficient</vt:lpstr>
      <vt:lpstr>Standard error of the regression coefficient</vt:lpstr>
      <vt:lpstr>Standard error of the regression coefficient</vt:lpstr>
      <vt:lpstr>Correlation </vt:lpstr>
      <vt:lpstr>Scatter plot with axes through the middle </vt:lpstr>
      <vt:lpstr>Correlation</vt:lpstr>
      <vt:lpstr>Correlation</vt:lpstr>
      <vt:lpstr>Correlation</vt:lpstr>
      <vt:lpstr>Correlation</vt:lpstr>
      <vt:lpstr>Data where the correlation coefficient can be confusing </vt:lpstr>
      <vt:lpstr>Correlation</vt:lpstr>
      <vt:lpstr>Using the correlation coefficient </vt:lpstr>
      <vt:lpstr>Summary table of properties of basic statistical techniques </vt:lpstr>
    </vt:vector>
  </TitlesOfParts>
  <Company>MFK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Katedra</cp:lastModifiedBy>
  <cp:revision>218</cp:revision>
  <dcterms:created xsi:type="dcterms:W3CDTF">2006-09-26T20:52:51Z</dcterms:created>
  <dcterms:modified xsi:type="dcterms:W3CDTF">2023-09-08T07:55:20Z</dcterms:modified>
</cp:coreProperties>
</file>